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82"/>
  </p:notesMasterIdLst>
  <p:handoutMasterIdLst>
    <p:handoutMasterId r:id="rId83"/>
  </p:handoutMasterIdLst>
  <p:sldIdLst>
    <p:sldId id="257" r:id="rId3"/>
    <p:sldId id="260" r:id="rId4"/>
    <p:sldId id="264" r:id="rId5"/>
    <p:sldId id="381" r:id="rId6"/>
    <p:sldId id="261" r:id="rId7"/>
    <p:sldId id="309" r:id="rId8"/>
    <p:sldId id="382" r:id="rId9"/>
    <p:sldId id="372" r:id="rId10"/>
    <p:sldId id="310" r:id="rId11"/>
    <p:sldId id="352" r:id="rId12"/>
    <p:sldId id="383" r:id="rId13"/>
    <p:sldId id="353" r:id="rId14"/>
    <p:sldId id="354" r:id="rId15"/>
    <p:sldId id="373" r:id="rId16"/>
    <p:sldId id="413" r:id="rId17"/>
    <p:sldId id="421" r:id="rId18"/>
    <p:sldId id="384" r:id="rId19"/>
    <p:sldId id="414" r:id="rId20"/>
    <p:sldId id="346" r:id="rId21"/>
    <p:sldId id="335" r:id="rId22"/>
    <p:sldId id="336" r:id="rId23"/>
    <p:sldId id="385" r:id="rId24"/>
    <p:sldId id="337" r:id="rId25"/>
    <p:sldId id="338" r:id="rId26"/>
    <p:sldId id="339" r:id="rId27"/>
    <p:sldId id="424" r:id="rId28"/>
    <p:sldId id="340" r:id="rId29"/>
    <p:sldId id="356" r:id="rId30"/>
    <p:sldId id="387" r:id="rId31"/>
    <p:sldId id="386" r:id="rId32"/>
    <p:sldId id="341" r:id="rId33"/>
    <p:sldId id="412" r:id="rId34"/>
    <p:sldId id="425" r:id="rId35"/>
    <p:sldId id="426" r:id="rId36"/>
    <p:sldId id="427" r:id="rId37"/>
    <p:sldId id="342" r:id="rId38"/>
    <p:sldId id="422" r:id="rId39"/>
    <p:sldId id="398" r:id="rId40"/>
    <p:sldId id="347" r:id="rId41"/>
    <p:sldId id="395" r:id="rId42"/>
    <p:sldId id="343" r:id="rId43"/>
    <p:sldId id="394" r:id="rId44"/>
    <p:sldId id="404" r:id="rId45"/>
    <p:sldId id="415" r:id="rId46"/>
    <p:sldId id="359" r:id="rId47"/>
    <p:sldId id="392" r:id="rId48"/>
    <p:sldId id="393" r:id="rId49"/>
    <p:sldId id="362" r:id="rId50"/>
    <p:sldId id="405" r:id="rId51"/>
    <p:sldId id="406" r:id="rId52"/>
    <p:sldId id="408" r:id="rId53"/>
    <p:sldId id="409" r:id="rId54"/>
    <p:sldId id="407" r:id="rId55"/>
    <p:sldId id="423" r:id="rId56"/>
    <p:sldId id="344" r:id="rId57"/>
    <p:sldId id="417" r:id="rId58"/>
    <p:sldId id="391" r:id="rId59"/>
    <p:sldId id="363" r:id="rId60"/>
    <p:sldId id="365" r:id="rId61"/>
    <p:sldId id="367" r:id="rId62"/>
    <p:sldId id="416" r:id="rId63"/>
    <p:sldId id="428" r:id="rId64"/>
    <p:sldId id="429" r:id="rId65"/>
    <p:sldId id="430" r:id="rId66"/>
    <p:sldId id="401" r:id="rId67"/>
    <p:sldId id="431" r:id="rId68"/>
    <p:sldId id="348" r:id="rId69"/>
    <p:sldId id="370" r:id="rId70"/>
    <p:sldId id="399" r:id="rId71"/>
    <p:sldId id="400" r:id="rId72"/>
    <p:sldId id="377" r:id="rId73"/>
    <p:sldId id="397" r:id="rId74"/>
    <p:sldId id="349" r:id="rId75"/>
    <p:sldId id="418" r:id="rId76"/>
    <p:sldId id="419" r:id="rId77"/>
    <p:sldId id="411" r:id="rId78"/>
    <p:sldId id="380" r:id="rId79"/>
    <p:sldId id="350" r:id="rId80"/>
    <p:sldId id="371" r:id="rId8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63" autoAdjust="0"/>
    <p:restoredTop sz="85077"/>
  </p:normalViewPr>
  <p:slideViewPr>
    <p:cSldViewPr snapToGrid="0" snapToObjects="1">
      <p:cViewPr varScale="1">
        <p:scale>
          <a:sx n="80" d="100"/>
          <a:sy n="80" d="100"/>
        </p:scale>
        <p:origin x="186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notesMaster" Target="notesMasters/notesMaster1.xml"/><Relationship Id="rId83" Type="http://schemas.openxmlformats.org/officeDocument/2006/relationships/handoutMaster" Target="handoutMasters/handoutMaster1.xml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C2D6CE-EF3F-464D-9305-A8E2AFBEEEBC}" type="datetimeFigureOut">
              <a:rPr lang="en-US" smtClean="0"/>
              <a:t>9/30/15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DB0275-6BFB-6046-BA34-6D6D9314C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408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D3E310-58ED-4B49-A009-CC8F6AD73C05}" type="datetimeFigureOut">
              <a:rPr lang="en-US" smtClean="0"/>
              <a:t>9/30/15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1AF075-1105-DC40-A419-251B74DBA3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199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Practical 2 – Bring Your Own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298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shp</a:t>
            </a:r>
            <a:r>
              <a:rPr lang="en-US" dirty="0" smtClean="0"/>
              <a:t>, .dbf, .</a:t>
            </a:r>
            <a:r>
              <a:rPr lang="en-US" dirty="0" err="1" smtClean="0"/>
              <a:t>prj</a:t>
            </a:r>
            <a:endParaRPr lang="en-US" dirty="0" smtClean="0"/>
          </a:p>
          <a:p>
            <a:r>
              <a:rPr lang="en-US" dirty="0" smtClean="0"/>
              <a:t>.</a:t>
            </a:r>
            <a:r>
              <a:rPr lang="en-US" dirty="0" err="1" smtClean="0"/>
              <a:t>qpj</a:t>
            </a:r>
            <a:r>
              <a:rPr lang="en-US" dirty="0" smtClean="0"/>
              <a:t>,</a:t>
            </a:r>
            <a:r>
              <a:rPr lang="en-US" baseline="0" dirty="0" smtClean="0"/>
              <a:t> .</a:t>
            </a:r>
            <a:r>
              <a:rPr lang="en-US" baseline="0" dirty="0" err="1" smtClean="0"/>
              <a:t>shx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7222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Practical 2 – Bring Your Own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4855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GB" dirty="0" smtClean="0"/>
              <a:t>We can use a GIS for an almost infinite range of purposes, including…</a:t>
            </a:r>
          </a:p>
          <a:p>
            <a:pPr eaLnBrk="1" hangingPunct="1">
              <a:spcBef>
                <a:spcPct val="0"/>
              </a:spcBef>
            </a:pPr>
            <a:r>
              <a:rPr lang="en-GB" dirty="0" smtClean="0"/>
              <a:t>-Location-based queries (e.g. where is the community centre?)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GB" dirty="0" smtClean="0"/>
              <a:t>Relationship-based queries (e.g. where is the nearest Well or bore hole?)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GB" dirty="0" smtClean="0"/>
              <a:t>Network analysis (e.g. what is the shortest route between A and B?)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GB" dirty="0" smtClean="0"/>
              <a:t>Trend analysis (e.g. how has land use changed between time A and time B?)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GB" dirty="0" smtClean="0"/>
              <a:t>3D visualisation (e.g. displaying 3d flood models)</a:t>
            </a:r>
          </a:p>
          <a:p>
            <a:pPr eaLnBrk="1" hangingPunct="1">
              <a:spcBef>
                <a:spcPct val="0"/>
              </a:spcBef>
            </a:pPr>
            <a:endParaRPr lang="en-GB" dirty="0" smtClean="0"/>
          </a:p>
          <a:p>
            <a:pPr eaLnBrk="1" hangingPunct="1">
              <a:spcBef>
                <a:spcPct val="0"/>
              </a:spcBef>
            </a:pPr>
            <a:r>
              <a:rPr lang="en-GB" dirty="0" smtClean="0"/>
              <a:t>This course will give you experience in using all three levels of using geographic information systems.</a:t>
            </a: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EACA0DC-3016-4834-9D1D-3DA3E638F84E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24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31E38FFC-2A06-41D2-8024-4DCFA7CED158}" type="slidenum">
              <a:rPr lang="en-GB" smtClean="0">
                <a:ea typeface="DejaVu Sans" charset="0"/>
              </a:rPr>
              <a:pPr/>
              <a:t>31</a:t>
            </a:fld>
            <a:endParaRPr lang="en-GB" smtClean="0">
              <a:ea typeface="DejaVu Sans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GB" dirty="0" smtClean="0"/>
              <a:t>-Coordinate Systems are derived from projections and are used to give</a:t>
            </a:r>
            <a:r>
              <a:rPr lang="en-GB" baseline="0" dirty="0" smtClean="0"/>
              <a:t> coordinates (numbers) to locations on the Earth’s surface</a:t>
            </a:r>
            <a:endParaRPr lang="en-GB" dirty="0" smtClean="0"/>
          </a:p>
          <a:p>
            <a:r>
              <a:rPr lang="en-GB" dirty="0" smtClean="0"/>
              <a:t>-Best if your data is all in the same coordinate system (otherwise the coordinates</a:t>
            </a:r>
            <a:r>
              <a:rPr lang="en-GB" baseline="0" dirty="0" smtClean="0"/>
              <a:t> might be slightly different for the same location)</a:t>
            </a:r>
            <a:r>
              <a:rPr lang="en-GB" dirty="0" smtClean="0"/>
              <a:t>, but ArcMap can convert between them</a:t>
            </a:r>
          </a:p>
          <a:p>
            <a:r>
              <a:rPr lang="en-GB" dirty="0" smtClean="0"/>
              <a:t>-Most common:</a:t>
            </a:r>
          </a:p>
          <a:p>
            <a:r>
              <a:rPr lang="en-GB" dirty="0" smtClean="0"/>
              <a:t>	-Lat/Long (also WGS 1984) used by most GPS</a:t>
            </a:r>
          </a:p>
          <a:p>
            <a:r>
              <a:rPr lang="en-GB" dirty="0" smtClean="0"/>
              <a:t>	-BNG (British National Grid) very common in UK data – Ordnance Survey format. </a:t>
            </a:r>
          </a:p>
          <a:p>
            <a:r>
              <a:rPr lang="en-GB" dirty="0" smtClean="0"/>
              <a:t>-Most important – are all your data in the same coordinate system?</a:t>
            </a:r>
          </a:p>
          <a:p>
            <a:r>
              <a:rPr lang="en-GB" dirty="0" smtClean="0"/>
              <a:t>-ArcMap can convert, but often if your data appears in the wrong place, it is because there is something wrong with the coordinate system. </a:t>
            </a:r>
          </a:p>
          <a:p>
            <a:endParaRPr lang="en-GB" dirty="0" smtClean="0"/>
          </a:p>
          <a:p>
            <a:r>
              <a:rPr lang="en-GB" dirty="0" smtClean="0"/>
              <a:t>http://www.worldatlas.com/webimage/testmaps/latslongs.htm</a:t>
            </a:r>
          </a:p>
          <a:p>
            <a:r>
              <a:rPr lang="en-GB" dirty="0" smtClean="0"/>
              <a:t>http://www.ordnancesurvey.co.uk/oswebsite/gps/information/coordinatesystemsinfo/guidetonationalgrid/page13.html</a:t>
            </a:r>
          </a:p>
          <a:p>
            <a:r>
              <a:rPr lang="en-GB" dirty="0" smtClean="0"/>
              <a:t>http://www.ordnancesurvey.co.uk/oswebsite/gps/information/coordinatesystemsinfo/guidetonationalgrid/page8.html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43363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3538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Doesn’t work in OSX</a:t>
            </a:r>
          </a:p>
          <a:p>
            <a:r>
              <a:rPr lang="en-US" dirty="0" smtClean="0"/>
              <a:t>See: https://</a:t>
            </a:r>
            <a:r>
              <a:rPr lang="en-US" dirty="0" err="1" smtClean="0"/>
              <a:t>hub.qgis.org</a:t>
            </a:r>
            <a:r>
              <a:rPr lang="en-US" smtClean="0"/>
              <a:t>/issues/10761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1201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demo, if possible.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471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Practical 2 – Bring Your Own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366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Practical 2 – Bring Your Own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368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GB" smtClean="0"/>
              <a:t>-Raster data is constructed by surveying or sampling at regular intervals on a grid layout.</a:t>
            </a:r>
          </a:p>
          <a:p>
            <a:r>
              <a:rPr lang="en-GB" smtClean="0"/>
              <a:t>	e.g. soil sample every 500m, or interpolated (estimated) from contours.</a:t>
            </a:r>
          </a:p>
          <a:p>
            <a:r>
              <a:rPr lang="en-GB" smtClean="0"/>
              <a:t>-Usually assigned a colour in GIS. Includes images, aerial photos. </a:t>
            </a:r>
          </a:p>
          <a:p>
            <a:r>
              <a:rPr lang="en-GB" smtClean="0"/>
              <a:t>-You can convert data between the different formats quite easily in the software for different applications</a:t>
            </a:r>
          </a:p>
          <a:p>
            <a:endParaRPr lang="en-GB" smtClean="0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863B20C6-7943-4549-93EC-B91DAD46DF94}" type="slidenum">
              <a:rPr lang="en-GB" smtClean="0">
                <a:ea typeface="DejaVu Sans" charset="0"/>
              </a:rPr>
              <a:pPr/>
              <a:t>65</a:t>
            </a:fld>
            <a:endParaRPr lang="en-GB" smtClean="0">
              <a:ea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97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9724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5038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01054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9/30/15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41369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9/30/15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0719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9/30/15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5874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9/30/15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9560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9/30/15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76719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9/30/15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10391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9/30/15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31726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9/30/15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3920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08336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9/30/15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50599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9/30/15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5619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9/30/15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9743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1736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7216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3161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0347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1663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7662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8282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3477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37609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UNI LOGO CYMK.pn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448109" y="6117380"/>
            <a:ext cx="2568904" cy="591395"/>
          </a:xfrm>
          <a:prstGeom prst="rect">
            <a:avLst/>
          </a:prstGeom>
        </p:spPr>
      </p:pic>
      <p:pic>
        <p:nvPicPr>
          <p:cNvPr id="4" name="Picture 3" descr="SoES.png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546600" y="6122539"/>
            <a:ext cx="4140784" cy="73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81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5" Type="http://schemas.openxmlformats.org/officeDocument/2006/relationships/image" Target="../media/image24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Relationship Id="rId3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Relationship Id="rId3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png"/><Relationship Id="rId3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Relationship Id="rId3" Type="http://schemas.openxmlformats.org/officeDocument/2006/relationships/image" Target="../media/image35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0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gadm.org/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7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7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8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bit.ly/1VrkHi4" TargetMode="External"/><Relationship Id="rId3" Type="http://schemas.openxmlformats.org/officeDocument/2006/relationships/hyperlink" Target="https://oxford.onlinesurveys.ac.uk/introduction-to-qgis-understanding-and-presenting-spatia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'Pool Uni Logo White1.ep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084" y="4672297"/>
            <a:ext cx="3827273" cy="8896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10497" y="2784931"/>
            <a:ext cx="1763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prstClr val="white"/>
                </a:solidFill>
                <a:latin typeface="Calibri"/>
              </a:rPr>
              <a:t>Dr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 Nick Bearman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01110" y="3147439"/>
            <a:ext cx="3920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alibri"/>
              </a:rPr>
              <a:t>Department of Geography and Planning</a:t>
            </a: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4227929" y="3174763"/>
            <a:ext cx="791998" cy="1586"/>
          </a:xfrm>
          <a:prstGeom prst="line">
            <a:avLst/>
          </a:prstGeom>
          <a:ln w="349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77108" y="2778107"/>
            <a:ext cx="322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Thurs 1</a:t>
            </a:r>
            <a:r>
              <a:rPr lang="en-GB" b="1" baseline="30000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st</a:t>
            </a:r>
            <a:r>
              <a:rPr lang="en-GB" b="1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 Oct, 9:30am – 4pm</a:t>
            </a:r>
            <a:endParaRPr lang="en-GB" b="1" dirty="0">
              <a:solidFill>
                <a:prstClr val="white">
                  <a:lumMod val="95000"/>
                </a:prstClr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26646" y="278493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Calibri"/>
              </a:rPr>
              <a:t>@</a:t>
            </a:r>
            <a:r>
              <a:rPr lang="en-US" dirty="0" err="1" smtClean="0">
                <a:solidFill>
                  <a:prstClr val="white"/>
                </a:solidFill>
                <a:latin typeface="Calibri"/>
              </a:rPr>
              <a:t>nickbearmanuk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4126" y="1548055"/>
            <a:ext cx="66537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>
                <a:solidFill>
                  <a:prstClr val="white">
                    <a:lumMod val="95000"/>
                  </a:prstClr>
                </a:solidFill>
              </a:rPr>
              <a:t>Introduction to QGIS: </a:t>
            </a:r>
            <a:endParaRPr lang="en-GB" sz="3600" b="1" dirty="0" smtClean="0">
              <a:solidFill>
                <a:prstClr val="white">
                  <a:lumMod val="95000"/>
                </a:prstClr>
              </a:solidFill>
            </a:endParaRPr>
          </a:p>
          <a:p>
            <a:pPr algn="ctr"/>
            <a:r>
              <a:rPr lang="en-GB" sz="2800" b="1" dirty="0" smtClean="0">
                <a:solidFill>
                  <a:prstClr val="white">
                    <a:lumMod val="95000"/>
                  </a:prstClr>
                </a:solidFill>
              </a:rPr>
              <a:t>Understanding </a:t>
            </a:r>
            <a:r>
              <a:rPr lang="en-GB" sz="2800" b="1" dirty="0">
                <a:solidFill>
                  <a:prstClr val="white">
                    <a:lumMod val="95000"/>
                  </a:prstClr>
                </a:solidFill>
              </a:rPr>
              <a:t>and Presenting Spatial </a:t>
            </a:r>
            <a:r>
              <a:rPr lang="en-GB" sz="2800" b="1" dirty="0" smtClean="0">
                <a:solidFill>
                  <a:prstClr val="white">
                    <a:lumMod val="95000"/>
                  </a:prstClr>
                </a:solidFill>
              </a:rPr>
              <a:t>Data </a:t>
            </a:r>
          </a:p>
        </p:txBody>
      </p:sp>
    </p:spTree>
    <p:extLst>
      <p:ext uri="{BB962C8B-B14F-4D97-AF65-F5344CB8AC3E}">
        <p14:creationId xmlns:p14="http://schemas.microsoft.com/office/powerpoint/2010/main" val="139700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 descr="http://pvanb.files.wordpress.com/2010/06/figure-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6" t="17670" b="3132"/>
          <a:stretch/>
        </p:blipFill>
        <p:spPr bwMode="auto">
          <a:xfrm>
            <a:off x="-1" y="0"/>
            <a:ext cx="9412877" cy="589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6330949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/>
              <a:t>Kenya Vegetation Figure 1 - http</a:t>
            </a:r>
            <a:r>
              <a:rPr lang="en-GB" dirty="0"/>
              <a:t>://pvanb.wordpress.com/2010/06/10/clickfu-in-qgis/</a:t>
            </a:r>
          </a:p>
        </p:txBody>
      </p:sp>
    </p:spTree>
    <p:extLst>
      <p:ext uri="{BB962C8B-B14F-4D97-AF65-F5344CB8AC3E}">
        <p14:creationId xmlns:p14="http://schemas.microsoft.com/office/powerpoint/2010/main" val="145924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375" y="357540"/>
            <a:ext cx="5050625" cy="61151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91679" y="478380"/>
            <a:ext cx="1617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Age structure – 20 to 24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583"/>
          <a:stretch/>
        </p:blipFill>
        <p:spPr>
          <a:xfrm>
            <a:off x="0" y="254531"/>
            <a:ext cx="4483379" cy="64138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5902" y="432214"/>
            <a:ext cx="96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Married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146435" y="5526"/>
            <a:ext cx="214096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Census 2011</a:t>
            </a:r>
            <a:endParaRPr lang="en-GB" sz="2400" dirty="0"/>
          </a:p>
        </p:txBody>
      </p:sp>
      <p:sp>
        <p:nvSpPr>
          <p:cNvPr id="9" name="Rectangle 8"/>
          <p:cNvSpPr/>
          <p:nvPr/>
        </p:nvSpPr>
        <p:spPr>
          <a:xfrm>
            <a:off x="0" y="6539327"/>
            <a:ext cx="89667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GB" sz="1400" dirty="0"/>
              <a:t>http://www.alex-singleton.com/r/2014/02/05/2011-census-open-atlas-project-version-two/</a:t>
            </a:r>
          </a:p>
        </p:txBody>
      </p:sp>
    </p:spTree>
    <p:extLst>
      <p:ext uri="{BB962C8B-B14F-4D97-AF65-F5344CB8AC3E}">
        <p14:creationId xmlns:p14="http://schemas.microsoft.com/office/powerpoint/2010/main" val="129179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0" y="6126163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/>
              <a:t>Netherlands Topography - https</a:t>
            </a:r>
            <a:r>
              <a:rPr lang="en-GB" dirty="0"/>
              <a:t>://publicwiki.deltares.nl/display/OET/Dataset+documentation+AHN2</a:t>
            </a:r>
          </a:p>
        </p:txBody>
      </p:sp>
      <p:pic>
        <p:nvPicPr>
          <p:cNvPr id="2050" name="Picture 2" descr="https://publicwiki.deltares.nl/download/attachments/97289636/ahn2_in_qgis.png?version=1&amp;modificationDate=1397808415000&amp;api=v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65449" cy="5804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73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" y="0"/>
            <a:ext cx="5419916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578044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http://</a:t>
            </a:r>
            <a:r>
              <a:rPr lang="en-GB" sz="1200" dirty="0" err="1"/>
              <a:t>pvanb.wordpress.com</a:t>
            </a:r>
            <a:r>
              <a:rPr lang="en-GB" sz="1200" dirty="0"/>
              <a:t>/2012/05/09/poverty-maps-on-</a:t>
            </a:r>
            <a:r>
              <a:rPr lang="en-GB" sz="1200" dirty="0" err="1"/>
              <a:t>harvestchoice</a:t>
            </a:r>
            <a:r>
              <a:rPr lang="en-GB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33802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 descr="d:\Local Data\nebearman\Google Drive\Research\Nick Osborne - Lightfoot\Revised Data (Oct-12)\Spatial Data\Maps for GISRUK Article\Asthma rat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" y="488950"/>
            <a:ext cx="9123362" cy="636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010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CDRC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ESRC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Outreach – Stakeholder Users</a:t>
            </a:r>
          </a:p>
          <a:p>
            <a:r>
              <a:rPr lang="en-US" dirty="0" smtClean="0"/>
              <a:t>Engagement – PhD / MSc / Training</a:t>
            </a:r>
          </a:p>
          <a:p>
            <a:r>
              <a:rPr lang="en-US" dirty="0" smtClean="0"/>
              <a:t>Data and Services</a:t>
            </a:r>
          </a:p>
          <a:p>
            <a:pPr lvl="1"/>
            <a:r>
              <a:rPr lang="en-US" dirty="0" smtClean="0"/>
              <a:t>Open, Safeguarded, Controlled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32656"/>
            <a:ext cx="2952328" cy="886015"/>
          </a:xfrm>
          <a:prstGeom prst="rect">
            <a:avLst/>
          </a:prstGeom>
        </p:spPr>
      </p:pic>
      <p:pic>
        <p:nvPicPr>
          <p:cNvPr id="5" name="leeds_logo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92561" y="2383743"/>
            <a:ext cx="2060760" cy="598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LVP_UNI_LOGO_CMYK1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1277" y="2474607"/>
            <a:ext cx="2461104" cy="572063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ox_brand_cmyk_pos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60693" y="2320495"/>
            <a:ext cx="724783" cy="724782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asted-image.jp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431172" y="2349259"/>
            <a:ext cx="2255628" cy="66725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6128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88024" y="467961"/>
            <a:ext cx="4176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 dirty="0" smtClean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CDRC Services</a:t>
            </a:r>
            <a:endParaRPr lang="en-GB" sz="3200" b="1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19937" y="957105"/>
            <a:ext cx="484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 smtClean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Open</a:t>
            </a:r>
            <a:endParaRPr lang="en-GB" sz="2400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32656"/>
            <a:ext cx="2952328" cy="88601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498" y="1418770"/>
            <a:ext cx="616386" cy="6163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b="5557"/>
          <a:stretch/>
        </p:blipFill>
        <p:spPr>
          <a:xfrm>
            <a:off x="251520" y="2209849"/>
            <a:ext cx="4254506" cy="314298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253970" y="5522663"/>
            <a:ext cx="2656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 err="1" smtClean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data.cdrc.ac.uk</a:t>
            </a:r>
            <a:endParaRPr lang="en-GB" sz="2400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024" y="2209849"/>
            <a:ext cx="4097605" cy="312355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609691" y="5508099"/>
            <a:ext cx="2798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smtClean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maps.cdrc.ac.uk</a:t>
            </a:r>
            <a:endParaRPr lang="en-GB" sz="2400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5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Other GIS software?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59" y="1558738"/>
            <a:ext cx="2098377" cy="8960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107" y="1384438"/>
            <a:ext cx="2283341" cy="12626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410" y="1344549"/>
            <a:ext cx="1661357" cy="13357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3833" y="1410949"/>
            <a:ext cx="1541547" cy="1165123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3112557"/>
            <a:ext cx="8229600" cy="3013606"/>
          </a:xfrm>
        </p:spPr>
        <p:txBody>
          <a:bodyPr/>
          <a:lstStyle/>
          <a:p>
            <a:r>
              <a:rPr lang="en-GB" sz="2800" dirty="0" smtClean="0"/>
              <a:t>QGIS has many features, but fewer than ArcGIS</a:t>
            </a:r>
          </a:p>
          <a:p>
            <a:r>
              <a:rPr lang="en-GB" sz="2800" dirty="0" smtClean="0"/>
              <a:t>QGIS is free (as is R)</a:t>
            </a:r>
          </a:p>
          <a:p>
            <a:r>
              <a:rPr lang="en-GB" sz="2800" dirty="0" smtClean="0"/>
              <a:t>QGIS is increasingly popular in not for profit sector, academic and commercial</a:t>
            </a:r>
          </a:p>
          <a:p>
            <a:endParaRPr lang="en-GB" sz="2800" dirty="0" smtClean="0"/>
          </a:p>
          <a:p>
            <a:pPr marL="0" indent="0" algn="ctr">
              <a:buNone/>
            </a:pPr>
            <a:r>
              <a:rPr lang="en-GB" sz="3600" dirty="0" smtClean="0"/>
              <a:t>All can be useful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74568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up computers</a:t>
            </a:r>
          </a:p>
          <a:p>
            <a:pPr lvl="1"/>
            <a:r>
              <a:rPr lang="en-US" dirty="0" smtClean="0"/>
              <a:t>Press power button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05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Projections and </a:t>
            </a:r>
            <a:br>
              <a:rPr lang="en-GB" dirty="0" smtClean="0"/>
            </a:br>
            <a:r>
              <a:rPr lang="en-GB" dirty="0" smtClean="0"/>
              <a:t>Coordinate Systems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199" y="1957754"/>
            <a:ext cx="8382795" cy="1383323"/>
          </a:xfrm>
        </p:spPr>
        <p:txBody>
          <a:bodyPr/>
          <a:lstStyle/>
          <a:p>
            <a:r>
              <a:rPr lang="en-GB" dirty="0" smtClean="0"/>
              <a:t>Who has heard of these?</a:t>
            </a:r>
          </a:p>
          <a:p>
            <a:r>
              <a:rPr lang="en-GB" dirty="0" smtClean="0"/>
              <a:t>Why are they important?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634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21190"/>
            <a:ext cx="8229600" cy="4904973"/>
          </a:xfrm>
        </p:spPr>
        <p:txBody>
          <a:bodyPr/>
          <a:lstStyle/>
          <a:p>
            <a:r>
              <a:rPr lang="en-US" dirty="0" smtClean="0"/>
              <a:t>Introductions</a:t>
            </a:r>
          </a:p>
          <a:p>
            <a:pPr lvl="1"/>
            <a:r>
              <a:rPr lang="en-US" dirty="0" smtClean="0"/>
              <a:t>Who are you?</a:t>
            </a:r>
          </a:p>
          <a:p>
            <a:pPr lvl="1"/>
            <a:r>
              <a:rPr lang="en-US" dirty="0" smtClean="0"/>
              <a:t>What GIS have you used before?</a:t>
            </a:r>
          </a:p>
          <a:p>
            <a:pPr lvl="1"/>
            <a:r>
              <a:rPr lang="en-US" dirty="0" smtClean="0"/>
              <a:t>What do you want from the course?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9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3960"/>
            <a:ext cx="8229600" cy="4525963"/>
          </a:xfrm>
        </p:spPr>
        <p:txBody>
          <a:bodyPr/>
          <a:lstStyle/>
          <a:p>
            <a:r>
              <a:rPr lang="en-US" sz="2800" dirty="0" smtClean="0"/>
              <a:t>Projection – going from a sphere to a flat surface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053840" y="3017520"/>
            <a:ext cx="1250157" cy="447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7"/>
          <p:cNvPicPr>
            <a:picLocks noChangeAspect="1"/>
          </p:cNvPicPr>
          <p:nvPr/>
        </p:nvPicPr>
        <p:blipFill rotWithShape="1">
          <a:blip r:embed="rId2"/>
          <a:srcRect t="67" b="-370"/>
          <a:stretch/>
        </p:blipFill>
        <p:spPr>
          <a:xfrm>
            <a:off x="5821680" y="2162136"/>
            <a:ext cx="3060133" cy="26048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563" y="1980277"/>
            <a:ext cx="2821833" cy="28218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427113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/>
              <a:t>http://</a:t>
            </a:r>
            <a:r>
              <a:rPr lang="en-GB" sz="1100" dirty="0" err="1"/>
              <a:t>www.primap.com</a:t>
            </a:r>
            <a:r>
              <a:rPr lang="en-GB" sz="1100" dirty="0"/>
              <a:t>/</a:t>
            </a:r>
            <a:r>
              <a:rPr lang="en-GB" sz="1100" dirty="0" err="1"/>
              <a:t>wsen</a:t>
            </a:r>
            <a:r>
              <a:rPr lang="en-GB" sz="1100" dirty="0"/>
              <a:t>/Maps/</a:t>
            </a:r>
            <a:r>
              <a:rPr lang="en-GB" sz="1100" dirty="0" err="1"/>
              <a:t>MapCollection</a:t>
            </a:r>
            <a:r>
              <a:rPr lang="en-GB" sz="1100" dirty="0"/>
              <a:t>/</a:t>
            </a:r>
            <a:r>
              <a:rPr lang="en-GB" sz="1100" dirty="0" err="1"/>
              <a:t>WorldMaps</a:t>
            </a:r>
            <a:r>
              <a:rPr lang="en-GB" sz="1100" dirty="0"/>
              <a:t>/Globe-(Europe-</a:t>
            </a:r>
            <a:r>
              <a:rPr lang="en-GB" sz="1100" dirty="0" err="1"/>
              <a:t>centered</a:t>
            </a:r>
            <a:r>
              <a:rPr lang="en-GB" sz="1100" dirty="0"/>
              <a:t>)-Vegetation-4000x4000.html</a:t>
            </a:r>
          </a:p>
        </p:txBody>
      </p:sp>
    </p:spTree>
    <p:extLst>
      <p:ext uri="{BB962C8B-B14F-4D97-AF65-F5344CB8AC3E}">
        <p14:creationId xmlns:p14="http://schemas.microsoft.com/office/powerpoint/2010/main" val="286414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791" y="1809432"/>
            <a:ext cx="3355878" cy="22838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83829" y="6455475"/>
            <a:ext cx="506017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100" dirty="0"/>
              <a:t>http://</a:t>
            </a:r>
            <a:r>
              <a:rPr lang="en-GB" sz="1100" dirty="0" err="1"/>
              <a:t>krygier.owu.edu</a:t>
            </a:r>
            <a:r>
              <a:rPr lang="en-GB" sz="1100" dirty="0"/>
              <a:t>/</a:t>
            </a:r>
            <a:r>
              <a:rPr lang="en-GB" sz="1100" dirty="0" err="1"/>
              <a:t>krygier_html</a:t>
            </a:r>
            <a:r>
              <a:rPr lang="en-GB" sz="1100" dirty="0"/>
              <a:t>/geog_353/geog_353_lo/geog_353_lo05.html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019" y="1912341"/>
            <a:ext cx="2907935" cy="21809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723" y="659397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/>
              <a:t>http://</a:t>
            </a:r>
            <a:r>
              <a:rPr lang="en-GB" sz="1100" dirty="0" err="1"/>
              <a:t>www.hdwallpapersos.com</a:t>
            </a:r>
            <a:r>
              <a:rPr lang="en-GB" sz="1100" dirty="0"/>
              <a:t>/orange-fruit-</a:t>
            </a:r>
            <a:r>
              <a:rPr lang="en-GB" sz="1100" dirty="0" err="1"/>
              <a:t>hd</a:t>
            </a:r>
            <a:r>
              <a:rPr lang="en-GB" sz="1100" dirty="0"/>
              <a:t>-</a:t>
            </a:r>
            <a:r>
              <a:rPr lang="en-GB" sz="1100" dirty="0" err="1"/>
              <a:t>wallpapers.html</a:t>
            </a:r>
            <a:endParaRPr lang="en-GB" sz="1100" dirty="0"/>
          </a:p>
        </p:txBody>
      </p:sp>
      <p:sp>
        <p:nvSpPr>
          <p:cNvPr id="9" name="Right Arrow 8"/>
          <p:cNvSpPr/>
          <p:nvPr/>
        </p:nvSpPr>
        <p:spPr>
          <a:xfrm>
            <a:off x="3589014" y="2794000"/>
            <a:ext cx="1250157" cy="447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203960"/>
            <a:ext cx="8229600" cy="4525963"/>
          </a:xfrm>
        </p:spPr>
        <p:txBody>
          <a:bodyPr/>
          <a:lstStyle/>
          <a:p>
            <a:r>
              <a:rPr lang="en-US" sz="2800" dirty="0" smtClean="0"/>
              <a:t>Projection – going from a sphere to a flat surface</a:t>
            </a:r>
          </a:p>
        </p:txBody>
      </p:sp>
    </p:spTree>
    <p:extLst>
      <p:ext uri="{BB962C8B-B14F-4D97-AF65-F5344CB8AC3E}">
        <p14:creationId xmlns:p14="http://schemas.microsoft.com/office/powerpoint/2010/main" val="424044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7"/>
          <p:cNvPicPr>
            <a:picLocks noChangeAspect="1"/>
          </p:cNvPicPr>
          <p:nvPr/>
        </p:nvPicPr>
        <p:blipFill rotWithShape="1">
          <a:blip r:embed="rId2"/>
          <a:srcRect t="67" b="-370"/>
          <a:stretch/>
        </p:blipFill>
        <p:spPr>
          <a:xfrm>
            <a:off x="0" y="-27529"/>
            <a:ext cx="6858175" cy="5837819"/>
          </a:xfrm>
          <a:prstGeom prst="rect">
            <a:avLst/>
          </a:prstGeom>
        </p:spPr>
      </p:pic>
      <p:pic>
        <p:nvPicPr>
          <p:cNvPr id="10" name="Picture 9" descr="Screen Shot 2014-02-03 at 09.04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49" y="3547745"/>
            <a:ext cx="4936051" cy="33102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58000" y="-16432"/>
            <a:ext cx="2286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This file is licensed under the Creative Commons Attribution-Share Alike 3.0 </a:t>
            </a:r>
            <a:r>
              <a:rPr lang="en-US" sz="800" dirty="0" err="1"/>
              <a:t>Unported</a:t>
            </a:r>
            <a:r>
              <a:rPr lang="en-US" sz="800" dirty="0"/>
              <a:t> license. http://</a:t>
            </a:r>
            <a:r>
              <a:rPr lang="en-US" sz="800" dirty="0" err="1"/>
              <a:t>en.wikipedia.org</a:t>
            </a:r>
            <a:r>
              <a:rPr lang="en-US" sz="800" dirty="0"/>
              <a:t>/wiki/</a:t>
            </a:r>
            <a:r>
              <a:rPr lang="en-US" sz="800" dirty="0" err="1"/>
              <a:t>File:Mercator_projection_SW.jpg</a:t>
            </a:r>
            <a:endParaRPr lang="en-US" sz="800" dirty="0"/>
          </a:p>
        </p:txBody>
      </p:sp>
      <p:sp>
        <p:nvSpPr>
          <p:cNvPr id="9" name="TextBox 8"/>
          <p:cNvSpPr txBox="1"/>
          <p:nvPr/>
        </p:nvSpPr>
        <p:spPr>
          <a:xfrm>
            <a:off x="6715760" y="1417638"/>
            <a:ext cx="21774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Mercator projection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3130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1" y="6502400"/>
            <a:ext cx="40878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This file is licensed under the Creative Commons Attribution-Share Alike 3.0 </a:t>
            </a:r>
            <a:r>
              <a:rPr lang="en-US" sz="800" dirty="0" err="1"/>
              <a:t>Unported</a:t>
            </a:r>
            <a:r>
              <a:rPr lang="en-US" sz="800" dirty="0"/>
              <a:t> license. http://</a:t>
            </a:r>
            <a:r>
              <a:rPr lang="en-US" sz="800" dirty="0" err="1"/>
              <a:t>en.wikipedia.org</a:t>
            </a:r>
            <a:r>
              <a:rPr lang="en-US" sz="800" dirty="0"/>
              <a:t>/wiki/File:Gall%E2%80%93Peters_projection_SW.jpg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" b="-370"/>
          <a:stretch/>
        </p:blipFill>
        <p:spPr>
          <a:xfrm>
            <a:off x="0" y="-16432"/>
            <a:ext cx="6624371" cy="5638800"/>
          </a:xfrm>
        </p:spPr>
      </p:pic>
      <p:sp>
        <p:nvSpPr>
          <p:cNvPr id="9" name="Rectangle 8"/>
          <p:cNvSpPr/>
          <p:nvPr/>
        </p:nvSpPr>
        <p:spPr>
          <a:xfrm>
            <a:off x="6858000" y="-16432"/>
            <a:ext cx="2286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This file is licensed under the Creative Commons Attribution-Share Alike 3.0 </a:t>
            </a:r>
            <a:r>
              <a:rPr lang="en-US" sz="800" dirty="0" err="1"/>
              <a:t>Unported</a:t>
            </a:r>
            <a:r>
              <a:rPr lang="en-US" sz="800" dirty="0"/>
              <a:t> license. http://</a:t>
            </a:r>
            <a:r>
              <a:rPr lang="en-US" sz="800" dirty="0" err="1"/>
              <a:t>en.wikipedia.org</a:t>
            </a:r>
            <a:r>
              <a:rPr lang="en-US" sz="800" dirty="0"/>
              <a:t>/wiki/</a:t>
            </a:r>
            <a:r>
              <a:rPr lang="en-US" sz="800" dirty="0" err="1"/>
              <a:t>File:Mercator_projection_SW.jpg</a:t>
            </a:r>
            <a:endParaRPr lang="en-US" sz="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859" y="3643149"/>
            <a:ext cx="5056141" cy="32296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15760" y="1417638"/>
            <a:ext cx="21774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Mercator projection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457200" y="5883978"/>
            <a:ext cx="3527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Peters projection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604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69648" y="5837819"/>
            <a:ext cx="6674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Africa: 30 million </a:t>
            </a:r>
            <a:r>
              <a:rPr lang="en-US" dirty="0" err="1" smtClean="0"/>
              <a:t>sq</a:t>
            </a:r>
            <a:r>
              <a:rPr lang="en-US" dirty="0" smtClean="0"/>
              <a:t> km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Greenland: 2 million </a:t>
            </a:r>
            <a:r>
              <a:rPr lang="en-US" dirty="0" err="1" smtClean="0"/>
              <a:t>sq</a:t>
            </a:r>
            <a:r>
              <a:rPr lang="en-US" dirty="0" smtClean="0"/>
              <a:t> km</a:t>
            </a:r>
            <a:endParaRPr lang="en-US" dirty="0"/>
          </a:p>
        </p:txBody>
      </p:sp>
      <p:pic>
        <p:nvPicPr>
          <p:cNvPr id="11" name="Content Placeholder 7"/>
          <p:cNvPicPr>
            <a:picLocks noChangeAspect="1"/>
          </p:cNvPicPr>
          <p:nvPr/>
        </p:nvPicPr>
        <p:blipFill rotWithShape="1">
          <a:blip r:embed="rId2"/>
          <a:srcRect t="67" b="-370"/>
          <a:stretch/>
        </p:blipFill>
        <p:spPr>
          <a:xfrm>
            <a:off x="1062460" y="0"/>
            <a:ext cx="6858175" cy="583781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64051" y="2111692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3111633" y="42402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841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Projections etc.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05546" cy="453866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392568" y="976951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146280" y="0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Content Placeholder 7"/>
          <p:cNvPicPr>
            <a:picLocks noChangeAspect="1"/>
          </p:cNvPicPr>
          <p:nvPr/>
        </p:nvPicPr>
        <p:blipFill rotWithShape="1">
          <a:blip r:embed="rId3"/>
          <a:srcRect t="67" r="9005" b="37207"/>
          <a:stretch/>
        </p:blipFill>
        <p:spPr>
          <a:xfrm>
            <a:off x="2903363" y="3207253"/>
            <a:ext cx="6240638" cy="365074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049978" y="5331600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5017662" y="3207253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107188" y="5810290"/>
            <a:ext cx="29301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Africa: 30 million </a:t>
            </a:r>
            <a:r>
              <a:rPr lang="en-US" dirty="0" err="1" smtClean="0"/>
              <a:t>sq</a:t>
            </a:r>
            <a:r>
              <a:rPr lang="en-US" dirty="0" smtClean="0"/>
              <a:t> km</a:t>
            </a:r>
          </a:p>
          <a:p>
            <a:endParaRPr lang="en-US" dirty="0"/>
          </a:p>
          <a:p>
            <a:r>
              <a:rPr lang="en-US" dirty="0" smtClean="0"/>
              <a:t>Greenland: 2 million </a:t>
            </a:r>
            <a:r>
              <a:rPr lang="en-US" dirty="0" err="1" smtClean="0"/>
              <a:t>sq</a:t>
            </a:r>
            <a:r>
              <a:rPr lang="en-US" dirty="0" smtClean="0"/>
              <a:t> km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69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Mercator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062468"/>
            <a:ext cx="6727371" cy="4525963"/>
          </a:xfrm>
        </p:spPr>
        <p:txBody>
          <a:bodyPr/>
          <a:lstStyle/>
          <a:p>
            <a:r>
              <a:rPr lang="en-US" sz="2800" i="1" dirty="0" smtClean="0"/>
              <a:t>The son of a poor shoemaker near Antwerp, Belgium</a:t>
            </a:r>
          </a:p>
          <a:p>
            <a:r>
              <a:rPr lang="en-US" sz="2800" i="1" dirty="0" smtClean="0"/>
              <a:t>The Father of Modern Cartography</a:t>
            </a:r>
          </a:p>
          <a:p>
            <a:r>
              <a:rPr lang="en-US" sz="2800" i="1" dirty="0" smtClean="0"/>
              <a:t>By Mercator’s Projection the navigators of the succeeding centuries sailed on their voyages of discovery</a:t>
            </a:r>
          </a:p>
          <a:p>
            <a:r>
              <a:rPr lang="en-US" sz="2800" dirty="0" smtClean="0"/>
              <a:t>1569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7" name="Content Placeholder 7"/>
          <p:cNvPicPr>
            <a:picLocks noChangeAspect="1"/>
          </p:cNvPicPr>
          <p:nvPr/>
        </p:nvPicPr>
        <p:blipFill rotWithShape="1">
          <a:blip r:embed="rId2"/>
          <a:srcRect t="67" r="9005" b="37207"/>
          <a:stretch/>
        </p:blipFill>
        <p:spPr>
          <a:xfrm>
            <a:off x="2452664" y="3861661"/>
            <a:ext cx="5121983" cy="29963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7" r="36225"/>
          <a:stretch/>
        </p:blipFill>
        <p:spPr>
          <a:xfrm>
            <a:off x="7362376" y="0"/>
            <a:ext cx="1943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Projections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map(s) may not be as they </a:t>
            </a:r>
            <a:r>
              <a:rPr lang="en-US" dirty="0" smtClean="0"/>
              <a:t>appear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may appear in the wrong place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 descr="Screen Shot 2014-11-13 at 13.18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86" y="4656385"/>
            <a:ext cx="1808062" cy="2201615"/>
          </a:xfrm>
          <a:prstGeom prst="rect">
            <a:avLst/>
          </a:prstGeom>
        </p:spPr>
      </p:pic>
      <p:pic>
        <p:nvPicPr>
          <p:cNvPr id="5" name="Picture 4" descr="Screen Shot 2014-11-13 at 13.18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248" y="4656385"/>
            <a:ext cx="1382752" cy="220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985" y="661500"/>
            <a:ext cx="8229600" cy="1143000"/>
          </a:xfrm>
        </p:spPr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985" y="1987062"/>
            <a:ext cx="8229600" cy="4525963"/>
          </a:xfrm>
        </p:spPr>
        <p:txBody>
          <a:bodyPr/>
          <a:lstStyle/>
          <a:p>
            <a:endParaRPr lang="en-GB"/>
          </a:p>
        </p:txBody>
      </p:sp>
      <p:pic>
        <p:nvPicPr>
          <p:cNvPr id="4" name="Picture 3" descr="Screen Shot 2014-11-13 at 13.20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4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6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11-13 at 13.20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44913"/>
          </a:xfrm>
          <a:prstGeom prst="rect">
            <a:avLst/>
          </a:prstGeom>
        </p:spPr>
      </p:pic>
      <p:pic>
        <p:nvPicPr>
          <p:cNvPr id="11" name="Picture 10" descr="Screen Shot 2014-11-13 at 13.22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217" y="3861644"/>
            <a:ext cx="72791" cy="12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9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What will you get from the course?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11424"/>
            <a:ext cx="8229600" cy="4814739"/>
          </a:xfrm>
        </p:spPr>
        <p:txBody>
          <a:bodyPr/>
          <a:lstStyle/>
          <a:p>
            <a:r>
              <a:rPr lang="en-US" dirty="0" smtClean="0"/>
              <a:t>Background on QGIS and spatial data</a:t>
            </a:r>
          </a:p>
          <a:p>
            <a:r>
              <a:rPr lang="en-US" dirty="0" smtClean="0"/>
              <a:t>Load spatial data</a:t>
            </a:r>
          </a:p>
          <a:p>
            <a:r>
              <a:rPr lang="en-US" dirty="0" smtClean="0"/>
              <a:t>Basic spatial analysis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9" name="Picture 8"/>
          <p:cNvPicPr/>
          <p:nvPr/>
        </p:nvPicPr>
        <p:blipFill rotWithShape="1">
          <a:blip r:embed="rId2"/>
          <a:srcRect t="-1007" r="17" b="5035"/>
          <a:stretch/>
        </p:blipFill>
        <p:spPr bwMode="auto">
          <a:xfrm>
            <a:off x="1186967" y="3178959"/>
            <a:ext cx="6715077" cy="367904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4902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Projections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map(s) may not be as they </a:t>
            </a:r>
            <a:r>
              <a:rPr lang="en-US" dirty="0" smtClean="0"/>
              <a:t>appear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may appear in the wrong place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Coordinate Systems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 descr="Screen Shot 2014-11-13 at 13.18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86" y="4656385"/>
            <a:ext cx="1808062" cy="2201615"/>
          </a:xfrm>
          <a:prstGeom prst="rect">
            <a:avLst/>
          </a:prstGeom>
        </p:spPr>
      </p:pic>
      <p:pic>
        <p:nvPicPr>
          <p:cNvPr id="5" name="Picture 4" descr="Screen Shot 2014-11-13 at 13.18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248" y="4656385"/>
            <a:ext cx="1382752" cy="220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4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6480" y="1208288"/>
            <a:ext cx="8229600" cy="5400567"/>
          </a:xfrm>
        </p:spPr>
        <p:txBody>
          <a:bodyPr/>
          <a:lstStyle/>
          <a:p>
            <a:pPr eaLnBrk="1"/>
            <a:r>
              <a:rPr lang="en-GB" sz="2800" dirty="0" smtClean="0"/>
              <a:t>Latitude and Longitude (WGS 1984)    </a:t>
            </a:r>
            <a:r>
              <a:rPr lang="en-GB" sz="2000" i="1" dirty="0" smtClean="0"/>
              <a:t>EPSG = 4326</a:t>
            </a:r>
            <a:endParaRPr lang="en-GB" sz="2800" i="1" dirty="0" smtClean="0"/>
          </a:p>
          <a:p>
            <a:pPr lvl="1" eaLnBrk="1"/>
            <a:r>
              <a:rPr lang="en-GB" sz="2400" dirty="0" smtClean="0"/>
              <a:t>52</a:t>
            </a:r>
            <a:r>
              <a:rPr lang="en-US" sz="2400" dirty="0" smtClean="0"/>
              <a:t>°N 37’ 30.32’’ (52.6250)	1°E 14’ 2.05’’ (1.2339)</a:t>
            </a:r>
          </a:p>
          <a:p>
            <a:pPr eaLnBrk="1"/>
            <a:r>
              <a:rPr lang="en-GB" sz="2800" dirty="0" smtClean="0"/>
              <a:t>British National Grid (</a:t>
            </a:r>
            <a:r>
              <a:rPr lang="en-GB" sz="2800" dirty="0" err="1" smtClean="0"/>
              <a:t>Eastings</a:t>
            </a:r>
            <a:r>
              <a:rPr lang="en-GB" sz="2800" dirty="0" smtClean="0"/>
              <a:t> &amp; </a:t>
            </a:r>
            <a:r>
              <a:rPr lang="en-GB" sz="2800" dirty="0" err="1" smtClean="0"/>
              <a:t>Northings</a:t>
            </a:r>
            <a:r>
              <a:rPr lang="en-GB" sz="2800" dirty="0" smtClean="0"/>
              <a:t>)</a:t>
            </a:r>
          </a:p>
          <a:p>
            <a:pPr lvl="1" eaLnBrk="1"/>
            <a:r>
              <a:rPr lang="en-GB" sz="2400" dirty="0" smtClean="0"/>
              <a:t>Easting: 619301	Northing: 307416      </a:t>
            </a:r>
            <a:r>
              <a:rPr lang="en-GB" sz="2000" i="1" dirty="0" smtClean="0"/>
              <a:t>EPSG = 27700</a:t>
            </a:r>
            <a:endParaRPr lang="en-GB" sz="2400" i="1" dirty="0" smtClean="0"/>
          </a:p>
          <a:p>
            <a:pPr eaLnBrk="1"/>
            <a:r>
              <a:rPr lang="en-GB" sz="2800" dirty="0" smtClean="0"/>
              <a:t>Why is it important?</a:t>
            </a:r>
          </a:p>
          <a:p>
            <a:pPr lvl="1"/>
            <a:r>
              <a:rPr lang="en-GB" sz="2400" dirty="0" smtClean="0"/>
              <a:t>Some data uses </a:t>
            </a:r>
            <a:r>
              <a:rPr lang="en-GB" sz="2400" dirty="0" err="1" smtClean="0"/>
              <a:t>uses</a:t>
            </a:r>
            <a:r>
              <a:rPr lang="en-GB" sz="2400" dirty="0" smtClean="0"/>
              <a:t> WGS84</a:t>
            </a:r>
          </a:p>
          <a:p>
            <a:pPr lvl="1"/>
            <a:r>
              <a:rPr lang="en-GB" sz="2400" dirty="0" smtClean="0"/>
              <a:t>LSOA use BNG (Eastings/Northings)</a:t>
            </a:r>
          </a:p>
          <a:p>
            <a:pPr lvl="1"/>
            <a:r>
              <a:rPr lang="en-GB" sz="2400" dirty="0" smtClean="0"/>
              <a:t>Need to convert between the two</a:t>
            </a:r>
          </a:p>
        </p:txBody>
      </p:sp>
      <p:sp>
        <p:nvSpPr>
          <p:cNvPr id="18435" name="Rectangle 5"/>
          <p:cNvSpPr>
            <a:spLocks noGrp="1" noChangeArrowheads="1"/>
          </p:cNvSpPr>
          <p:nvPr>
            <p:ph type="title"/>
          </p:nvPr>
        </p:nvSpPr>
        <p:spPr>
          <a:xfrm>
            <a:off x="468000" y="260668"/>
            <a:ext cx="8229600" cy="1142039"/>
          </a:xfrm>
        </p:spPr>
        <p:txBody>
          <a:bodyPr/>
          <a:lstStyle/>
          <a:p>
            <a:pPr eaLnBrk="1"/>
            <a:r>
              <a:rPr lang="en-GB" dirty="0" smtClean="0"/>
              <a:t>Coordinate Systems</a:t>
            </a:r>
          </a:p>
        </p:txBody>
      </p:sp>
      <p:pic>
        <p:nvPicPr>
          <p:cNvPr id="21511" name="Picture 7"/>
          <p:cNvPicPr>
            <a:picLocks noChangeAspect="1" noChangeArrowheads="1"/>
          </p:cNvPicPr>
          <p:nvPr/>
        </p:nvPicPr>
        <p:blipFill>
          <a:blip r:embed="rId3" cstate="print"/>
          <a:srcRect l="51207" t="24477" r="6071" b="41682"/>
          <a:stretch>
            <a:fillRect/>
          </a:stretch>
        </p:blipFill>
        <p:spPr bwMode="auto">
          <a:xfrm>
            <a:off x="0" y="2616755"/>
            <a:ext cx="8569440" cy="4241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7040" y="3047360"/>
            <a:ext cx="2856960" cy="381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6361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on</a:t>
            </a:r>
          </a:p>
          <a:p>
            <a:endParaRPr lang="en-US" dirty="0"/>
          </a:p>
          <a:p>
            <a:r>
              <a:rPr lang="en-GB" dirty="0"/>
              <a:t>dye5</a:t>
            </a:r>
            <a:r>
              <a:rPr lang="en-GB" b="1" u="sng" dirty="0"/>
              <a:t>l</a:t>
            </a:r>
            <a:r>
              <a:rPr lang="en-GB" dirty="0"/>
              <a:t>ag147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051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agon 5"/>
          <p:cNvSpPr/>
          <p:nvPr/>
        </p:nvSpPr>
        <p:spPr>
          <a:xfrm>
            <a:off x="1420103" y="1626775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2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7" name="Hexagon 6"/>
          <p:cNvSpPr/>
          <p:nvPr/>
        </p:nvSpPr>
        <p:spPr>
          <a:xfrm>
            <a:off x="2127338" y="2015138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3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8" name="Hexagon 7"/>
          <p:cNvSpPr/>
          <p:nvPr/>
        </p:nvSpPr>
        <p:spPr>
          <a:xfrm>
            <a:off x="2127338" y="1238411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1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9" name="Hexagon 8"/>
          <p:cNvSpPr/>
          <p:nvPr/>
        </p:nvSpPr>
        <p:spPr>
          <a:xfrm>
            <a:off x="1425482" y="2409666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14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0" name="Hexagon 9"/>
          <p:cNvSpPr/>
          <p:nvPr/>
        </p:nvSpPr>
        <p:spPr>
          <a:xfrm>
            <a:off x="2127338" y="2791865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5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1" name="Hexagon 10"/>
          <p:cNvSpPr/>
          <p:nvPr/>
        </p:nvSpPr>
        <p:spPr>
          <a:xfrm>
            <a:off x="1420103" y="3186393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8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2" name="Hexagon 11"/>
          <p:cNvSpPr/>
          <p:nvPr/>
        </p:nvSpPr>
        <p:spPr>
          <a:xfrm>
            <a:off x="2830130" y="2403501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4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3" name="Hexagon 12"/>
          <p:cNvSpPr/>
          <p:nvPr/>
        </p:nvSpPr>
        <p:spPr>
          <a:xfrm>
            <a:off x="2127338" y="3568592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11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4" name="Hexagon 13"/>
          <p:cNvSpPr/>
          <p:nvPr/>
        </p:nvSpPr>
        <p:spPr>
          <a:xfrm>
            <a:off x="720820" y="2791864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7</a:t>
            </a:r>
            <a:endParaRPr lang="en-US" dirty="0">
              <a:solidFill>
                <a:srgbClr val="4A452A"/>
              </a:solidFill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6312014" y="236307"/>
          <a:ext cx="2563008" cy="612648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87321"/>
                <a:gridCol w="1675687"/>
              </a:tblGrid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Area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Deprivation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4321711" y="214269"/>
          <a:ext cx="887321" cy="393192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87321"/>
              </a:tblGrid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Area ID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1947609" y="5017247"/>
            <a:ext cx="108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prstClr val="black"/>
                </a:solidFill>
              </a:rPr>
              <a:t>Polygons</a:t>
            </a: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87230" y="4248995"/>
            <a:ext cx="697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prstClr val="black"/>
                </a:solidFill>
              </a:rPr>
              <a:t>Data</a:t>
            </a: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234507" y="6296688"/>
            <a:ext cx="917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prstClr val="black"/>
                </a:solidFill>
              </a:rPr>
              <a:t>Lookup</a:t>
            </a:r>
            <a:endParaRPr lang="en-US" i="1" dirty="0">
              <a:solidFill>
                <a:prstClr val="black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4961853" y="1050894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961853" y="1439257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961853" y="1781072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961853" y="2195777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961853" y="2497838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961853" y="2806063"/>
            <a:ext cx="1380141" cy="2991492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961853" y="3237577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961853" y="3644434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961853" y="4063620"/>
            <a:ext cx="1245297" cy="624326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itle 1"/>
          <p:cNvSpPr txBox="1">
            <a:spLocks/>
          </p:cNvSpPr>
          <p:nvPr/>
        </p:nvSpPr>
        <p:spPr>
          <a:xfrm>
            <a:off x="457200" y="274638"/>
            <a:ext cx="362712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7609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Joining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2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agon 5"/>
          <p:cNvSpPr/>
          <p:nvPr/>
        </p:nvSpPr>
        <p:spPr>
          <a:xfrm>
            <a:off x="1420103" y="826042"/>
            <a:ext cx="901003" cy="776727"/>
          </a:xfrm>
          <a:prstGeom prst="hexagon">
            <a:avLst/>
          </a:prstGeom>
          <a:solidFill>
            <a:schemeClr val="accent3">
              <a:lumMod val="75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2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Hexagon 6"/>
          <p:cNvSpPr/>
          <p:nvPr/>
        </p:nvSpPr>
        <p:spPr>
          <a:xfrm>
            <a:off x="2127338" y="1214405"/>
            <a:ext cx="901003" cy="776727"/>
          </a:xfrm>
          <a:prstGeom prst="hexagon">
            <a:avLst/>
          </a:prstGeom>
          <a:solidFill>
            <a:schemeClr val="accent3">
              <a:lumMod val="75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3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Hexagon 7"/>
          <p:cNvSpPr/>
          <p:nvPr/>
        </p:nvSpPr>
        <p:spPr>
          <a:xfrm>
            <a:off x="2127338" y="437678"/>
            <a:ext cx="901003" cy="776727"/>
          </a:xfrm>
          <a:prstGeom prst="hexagon">
            <a:avLst/>
          </a:prstGeom>
          <a:solidFill>
            <a:schemeClr val="accent3">
              <a:lumMod val="75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1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Hexagon 8"/>
          <p:cNvSpPr/>
          <p:nvPr/>
        </p:nvSpPr>
        <p:spPr>
          <a:xfrm>
            <a:off x="1425482" y="1608933"/>
            <a:ext cx="901003" cy="776727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14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0" name="Hexagon 9"/>
          <p:cNvSpPr/>
          <p:nvPr/>
        </p:nvSpPr>
        <p:spPr>
          <a:xfrm>
            <a:off x="2127338" y="1991132"/>
            <a:ext cx="901003" cy="776727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5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1" name="Hexagon 10"/>
          <p:cNvSpPr/>
          <p:nvPr/>
        </p:nvSpPr>
        <p:spPr>
          <a:xfrm>
            <a:off x="1420103" y="2385660"/>
            <a:ext cx="901003" cy="776727"/>
          </a:xfrm>
          <a:prstGeom prst="hexagon">
            <a:avLst/>
          </a:prstGeom>
          <a:solidFill>
            <a:schemeClr val="bg2">
              <a:lumMod val="9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8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2" name="Hexagon 11"/>
          <p:cNvSpPr/>
          <p:nvPr/>
        </p:nvSpPr>
        <p:spPr>
          <a:xfrm>
            <a:off x="2830130" y="1602768"/>
            <a:ext cx="901003" cy="776727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EEECE1">
                    <a:lumMod val="25000"/>
                  </a:srgbClr>
                </a:solidFill>
              </a:rPr>
              <a:t>4</a:t>
            </a:r>
            <a:endParaRPr lang="en-US" dirty="0">
              <a:solidFill>
                <a:srgbClr val="EEECE1">
                  <a:lumMod val="25000"/>
                </a:srgbClr>
              </a:solidFill>
            </a:endParaRPr>
          </a:p>
        </p:txBody>
      </p:sp>
      <p:sp>
        <p:nvSpPr>
          <p:cNvPr id="13" name="Hexagon 12"/>
          <p:cNvSpPr/>
          <p:nvPr/>
        </p:nvSpPr>
        <p:spPr>
          <a:xfrm>
            <a:off x="2127338" y="2767859"/>
            <a:ext cx="901003" cy="776727"/>
          </a:xfrm>
          <a:prstGeom prst="hexagon">
            <a:avLst/>
          </a:prstGeom>
          <a:solidFill>
            <a:schemeClr val="bg2">
              <a:lumMod val="9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11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4" name="Hexagon 13"/>
          <p:cNvSpPr/>
          <p:nvPr/>
        </p:nvSpPr>
        <p:spPr>
          <a:xfrm>
            <a:off x="720820" y="1991131"/>
            <a:ext cx="901003" cy="776727"/>
          </a:xfrm>
          <a:prstGeom prst="hexagon">
            <a:avLst/>
          </a:prstGeom>
          <a:solidFill>
            <a:schemeClr val="bg2">
              <a:lumMod val="9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7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5" name="Hexagon 14"/>
          <p:cNvSpPr/>
          <p:nvPr/>
        </p:nvSpPr>
        <p:spPr>
          <a:xfrm>
            <a:off x="171362" y="4029866"/>
            <a:ext cx="901003" cy="776727"/>
          </a:xfrm>
          <a:prstGeom prst="hexagon">
            <a:avLst/>
          </a:prstGeom>
          <a:solidFill>
            <a:schemeClr val="accent3">
              <a:lumMod val="75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Hexagon 15"/>
          <p:cNvSpPr/>
          <p:nvPr/>
        </p:nvSpPr>
        <p:spPr>
          <a:xfrm>
            <a:off x="171362" y="4880567"/>
            <a:ext cx="901003" cy="776727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Hexagon 17"/>
          <p:cNvSpPr/>
          <p:nvPr/>
        </p:nvSpPr>
        <p:spPr>
          <a:xfrm>
            <a:off x="171362" y="5742227"/>
            <a:ext cx="901003" cy="776727"/>
          </a:xfrm>
          <a:prstGeom prst="hexagon">
            <a:avLst/>
          </a:prstGeom>
          <a:solidFill>
            <a:schemeClr val="bg2">
              <a:lumMod val="9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25482" y="4241441"/>
            <a:ext cx="1761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High Deprivation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20103" y="5071935"/>
            <a:ext cx="2102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Average Deprivation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20103" y="5959623"/>
            <a:ext cx="171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Low Deprivation</a:t>
            </a:r>
            <a:endParaRPr lang="en-US" dirty="0">
              <a:solidFill>
                <a:prstClr val="black"/>
              </a:solidFill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5030510" y="372266"/>
          <a:ext cx="2563008" cy="393192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87321"/>
                <a:gridCol w="1675687"/>
              </a:tblGrid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Area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Deprivation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47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QGIS follow on screen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29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Make new Folder</a:t>
            </a:r>
          </a:p>
          <a:p>
            <a:r>
              <a:rPr lang="en-GB" dirty="0" smtClean="0"/>
              <a:t>DL zip</a:t>
            </a:r>
          </a:p>
          <a:p>
            <a:r>
              <a:rPr lang="en-GB" dirty="0" smtClean="0"/>
              <a:t>Unzipping it</a:t>
            </a:r>
          </a:p>
          <a:p>
            <a:r>
              <a:rPr lang="en-GB" dirty="0" smtClean="0"/>
              <a:t>Open QGIS</a:t>
            </a:r>
          </a:p>
          <a:p>
            <a:r>
              <a:rPr lang="en-GB" dirty="0" smtClean="0"/>
              <a:t>Add </a:t>
            </a:r>
            <a:r>
              <a:rPr lang="en-GB" dirty="0" err="1" smtClean="0"/>
              <a:t>world_countires</a:t>
            </a:r>
            <a:endParaRPr lang="en-GB" dirty="0" smtClean="0"/>
          </a:p>
          <a:p>
            <a:r>
              <a:rPr lang="en-GB" dirty="0" smtClean="0"/>
              <a:t>Zoom &amp; pan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34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2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rcRect l="21594" t="18712" r="1206" b="11619"/>
          <a:stretch>
            <a:fillRect/>
          </a:stretch>
        </p:blipFill>
        <p:spPr bwMode="auto">
          <a:xfrm>
            <a:off x="243862" y="846138"/>
            <a:ext cx="8656275" cy="4868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4793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What will you get from the course?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26693"/>
            <a:ext cx="8229600" cy="4525963"/>
          </a:xfrm>
        </p:spPr>
        <p:txBody>
          <a:bodyPr/>
          <a:lstStyle/>
          <a:p>
            <a:r>
              <a:rPr lang="en-US" dirty="0" smtClean="0"/>
              <a:t>Appropriate methods of visualizing data</a:t>
            </a:r>
          </a:p>
          <a:p>
            <a:r>
              <a:rPr lang="en-US" dirty="0" smtClean="0"/>
              <a:t>Creating a publication quality map</a:t>
            </a:r>
          </a:p>
          <a:p>
            <a:r>
              <a:rPr lang="en-US" dirty="0" smtClean="0"/>
              <a:t>Using your own data</a:t>
            </a:r>
            <a:endParaRPr lang="en-US" dirty="0" smtClean="0"/>
          </a:p>
          <a:p>
            <a:pPr marL="457200" lvl="1" indent="0" algn="ctr">
              <a:buNone/>
            </a:pPr>
            <a:r>
              <a:rPr lang="en-US" dirty="0" smtClean="0"/>
              <a:t>Presentations etc. </a:t>
            </a:r>
            <a:r>
              <a:rPr lang="en-US" dirty="0" smtClean="0"/>
              <a:t>are</a:t>
            </a:r>
            <a:r>
              <a:rPr lang="en-US" dirty="0" smtClean="0"/>
              <a:t> </a:t>
            </a:r>
            <a:r>
              <a:rPr lang="en-US" dirty="0" smtClean="0"/>
              <a:t>available online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2" name="Picture 1" descr="TigerMa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979" y="3634768"/>
            <a:ext cx="4387833" cy="310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9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Classification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57600" cy="4525963"/>
          </a:xfrm>
        </p:spPr>
        <p:txBody>
          <a:bodyPr/>
          <a:lstStyle/>
          <a:p>
            <a:r>
              <a:rPr lang="en-GB" dirty="0" smtClean="0"/>
              <a:t>Colour in the values for Forest Cover (10 min)</a:t>
            </a:r>
          </a:p>
          <a:p>
            <a:r>
              <a:rPr lang="en-GB" dirty="0" smtClean="0"/>
              <a:t>Discuss your choices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9077" r="14500" b="9897"/>
          <a:stretch/>
        </p:blipFill>
        <p:spPr bwMode="auto">
          <a:xfrm>
            <a:off x="4235938" y="1090245"/>
            <a:ext cx="4368800" cy="5608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609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Classification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57600" cy="4525963"/>
          </a:xfrm>
        </p:spPr>
        <p:txBody>
          <a:bodyPr/>
          <a:lstStyle/>
          <a:p>
            <a:r>
              <a:rPr lang="en-GB" dirty="0" smtClean="0"/>
              <a:t>Colour in the values for Forest Cover (10 min)</a:t>
            </a:r>
          </a:p>
          <a:p>
            <a:r>
              <a:rPr lang="en-GB" dirty="0" smtClean="0"/>
              <a:t>Discuss your choices</a:t>
            </a:r>
          </a:p>
          <a:p>
            <a:pPr lvl="1"/>
            <a:r>
              <a:rPr lang="en-GB" dirty="0" smtClean="0"/>
              <a:t>Colours</a:t>
            </a:r>
          </a:p>
          <a:p>
            <a:pPr lvl="1"/>
            <a:r>
              <a:rPr lang="en-GB" dirty="0" smtClean="0"/>
              <a:t>Classes</a:t>
            </a:r>
          </a:p>
          <a:p>
            <a:pPr lvl="1"/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9077" r="14500" b="9897"/>
          <a:stretch/>
        </p:blipFill>
        <p:spPr bwMode="auto">
          <a:xfrm>
            <a:off x="4235938" y="1090245"/>
            <a:ext cx="4368800" cy="5608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801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Design: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8719"/>
            <a:ext cx="8229600" cy="4708525"/>
          </a:xfrm>
        </p:spPr>
        <p:txBody>
          <a:bodyPr/>
          <a:lstStyle/>
          <a:p>
            <a:r>
              <a:rPr lang="en-US" dirty="0" smtClean="0"/>
              <a:t>Choropleth maps have </a:t>
            </a:r>
            <a:r>
              <a:rPr lang="en-US" dirty="0" err="1" smtClean="0"/>
              <a:t>colours</a:t>
            </a:r>
            <a:endParaRPr lang="en-US" dirty="0" smtClean="0"/>
          </a:p>
          <a:p>
            <a:r>
              <a:rPr lang="en-US" dirty="0" smtClean="0"/>
              <a:t>How do you choose the </a:t>
            </a:r>
            <a:r>
              <a:rPr lang="en-US" dirty="0" err="1" smtClean="0"/>
              <a:t>colours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Why is this  important?</a:t>
            </a:r>
          </a:p>
          <a:p>
            <a:r>
              <a:rPr lang="en-US" dirty="0" smtClean="0"/>
              <a:t>Output</a:t>
            </a:r>
          </a:p>
          <a:p>
            <a:r>
              <a:rPr lang="en-US" dirty="0" smtClean="0"/>
              <a:t>User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6436453"/>
            <a:ext cx="1774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colorbrewer.org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1" t="12341" r="10809" b="6463"/>
          <a:stretch/>
        </p:blipFill>
        <p:spPr bwMode="auto">
          <a:xfrm>
            <a:off x="2676952" y="2990336"/>
            <a:ext cx="6338405" cy="3630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42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76200" y="6488668"/>
            <a:ext cx="90677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http://</a:t>
            </a:r>
            <a:r>
              <a:rPr lang="en-GB" dirty="0" err="1"/>
              <a:t>nyalldawson.net</a:t>
            </a:r>
            <a:r>
              <a:rPr lang="en-GB" dirty="0"/>
              <a:t>/2014/05/and-now-colour-preview-modes-in-</a:t>
            </a:r>
            <a:r>
              <a:rPr lang="en-GB" dirty="0" err="1"/>
              <a:t>qgis</a:t>
            </a:r>
            <a:r>
              <a:rPr lang="en-GB" dirty="0"/>
              <a:t>-map-canvas/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0" t="5887" r="42162" b="42621"/>
          <a:stretch/>
        </p:blipFill>
        <p:spPr>
          <a:xfrm>
            <a:off x="-29723" y="0"/>
            <a:ext cx="9173722" cy="507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9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76200" y="6488668"/>
            <a:ext cx="90677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http://</a:t>
            </a:r>
            <a:r>
              <a:rPr lang="en-GB" dirty="0" err="1"/>
              <a:t>nyalldawson.net</a:t>
            </a:r>
            <a:r>
              <a:rPr lang="en-GB" dirty="0"/>
              <a:t>/2014/05/and-now-colour-preview-modes-in-</a:t>
            </a:r>
            <a:r>
              <a:rPr lang="en-GB" dirty="0" err="1"/>
              <a:t>qgis</a:t>
            </a:r>
            <a:r>
              <a:rPr lang="en-GB" dirty="0"/>
              <a:t>-map-canvas/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4" t="5369" r="42433" b="43140"/>
          <a:stretch/>
        </p:blipFill>
        <p:spPr>
          <a:xfrm>
            <a:off x="76199" y="-1"/>
            <a:ext cx="9103951" cy="510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08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Design: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60800" cy="4525963"/>
          </a:xfrm>
        </p:spPr>
        <p:txBody>
          <a:bodyPr/>
          <a:lstStyle/>
          <a:p>
            <a:r>
              <a:rPr lang="en-US" dirty="0" err="1" smtClean="0"/>
              <a:t>Choropleth</a:t>
            </a:r>
            <a:r>
              <a:rPr lang="en-US" dirty="0" smtClean="0"/>
              <a:t> maps have classes</a:t>
            </a:r>
          </a:p>
          <a:p>
            <a:r>
              <a:rPr lang="en-US" dirty="0" smtClean="0"/>
              <a:t>How do you choose the classes?</a:t>
            </a:r>
          </a:p>
          <a:p>
            <a:r>
              <a:rPr lang="en-US" dirty="0" smtClean="0"/>
              <a:t>Why is this  important?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0851"/>
          <a:stretch/>
        </p:blipFill>
        <p:spPr>
          <a:xfrm>
            <a:off x="4602480" y="1826260"/>
            <a:ext cx="3520440" cy="3632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37234"/>
            <a:ext cx="9113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© 2014 The Pennsylvania State </a:t>
            </a:r>
            <a:r>
              <a:rPr lang="en-US" sz="1400" dirty="0" smtClean="0"/>
              <a:t>University</a:t>
            </a:r>
            <a:r>
              <a:rPr lang="en-US" sz="1400" dirty="0"/>
              <a:t>, https://</a:t>
            </a:r>
            <a:r>
              <a:rPr lang="en-US" sz="1400" dirty="0" err="1"/>
              <a:t>www.e-education.psu.edu</a:t>
            </a:r>
            <a:r>
              <a:rPr lang="en-US" sz="1400" dirty="0"/>
              <a:t>/geog486/l4_p7.html#classification_schemes</a:t>
            </a:r>
          </a:p>
        </p:txBody>
      </p:sp>
    </p:spTree>
    <p:extLst>
      <p:ext uri="{BB962C8B-B14F-4D97-AF65-F5344CB8AC3E}">
        <p14:creationId xmlns:p14="http://schemas.microsoft.com/office/powerpoint/2010/main" val="186176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4298"/>
          </a:xfrm>
        </p:spPr>
        <p:txBody>
          <a:bodyPr/>
          <a:lstStyle/>
          <a:p>
            <a:r>
              <a:rPr lang="en-US" dirty="0" smtClean="0"/>
              <a:t>Why is it important?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9" t="22204" b="23642"/>
          <a:stretch/>
        </p:blipFill>
        <p:spPr bwMode="auto">
          <a:xfrm>
            <a:off x="2016369" y="3951719"/>
            <a:ext cx="6960919" cy="2895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084" y="4670750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 smtClean="0"/>
              <a:t>Quantile</a:t>
            </a:r>
            <a:r>
              <a:rPr lang="en-GB" dirty="0" smtClean="0"/>
              <a:t> </a:t>
            </a:r>
          </a:p>
          <a:p>
            <a:pPr algn="ctr"/>
            <a:r>
              <a:rPr lang="en-GB" dirty="0" smtClean="0"/>
              <a:t>(Equal Count)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7" t="23231" b="23641"/>
          <a:stretch/>
        </p:blipFill>
        <p:spPr bwMode="auto">
          <a:xfrm>
            <a:off x="2092514" y="943706"/>
            <a:ext cx="6989912" cy="2853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94146" y="1371651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Natural Breaks </a:t>
            </a:r>
          </a:p>
          <a:p>
            <a:pPr algn="ctr"/>
            <a:r>
              <a:rPr lang="en-GB" dirty="0" smtClean="0"/>
              <a:t>(Jenks)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307036" y="99059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POP2004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133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7746"/>
            <a:ext cx="8229600" cy="864298"/>
          </a:xfrm>
        </p:spPr>
        <p:txBody>
          <a:bodyPr/>
          <a:lstStyle/>
          <a:p>
            <a:r>
              <a:rPr lang="en-US" dirty="0" smtClean="0"/>
              <a:t>Why is it important?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9" t="22204" b="23642"/>
          <a:stretch/>
        </p:blipFill>
        <p:spPr bwMode="auto">
          <a:xfrm>
            <a:off x="2016369" y="3951719"/>
            <a:ext cx="6960919" cy="2895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084" y="4670750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 smtClean="0"/>
              <a:t>Quantile</a:t>
            </a:r>
            <a:r>
              <a:rPr lang="en-GB" dirty="0" smtClean="0"/>
              <a:t> </a:t>
            </a:r>
          </a:p>
          <a:p>
            <a:pPr algn="ctr"/>
            <a:r>
              <a:rPr lang="en-GB" dirty="0" smtClean="0"/>
              <a:t>(Equal Count)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7" t="23231" b="23641"/>
          <a:stretch/>
        </p:blipFill>
        <p:spPr bwMode="auto">
          <a:xfrm>
            <a:off x="2092514" y="943706"/>
            <a:ext cx="6989912" cy="2853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94146" y="1371651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Natural Breaks </a:t>
            </a:r>
          </a:p>
          <a:p>
            <a:pPr algn="ctr"/>
            <a:r>
              <a:rPr lang="en-GB" dirty="0" smtClean="0"/>
              <a:t>(Jenks)</a:t>
            </a:r>
            <a:endParaRPr lang="en-GB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8" t="23231" r="81724" b="66790"/>
          <a:stretch/>
        </p:blipFill>
        <p:spPr bwMode="auto">
          <a:xfrm>
            <a:off x="94146" y="2017982"/>
            <a:ext cx="2238177" cy="1137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7036" y="99059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POP2004</a:t>
            </a:r>
            <a:endParaRPr lang="en-GB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3" t="23325" r="83284" b="67199"/>
          <a:stretch/>
        </p:blipFill>
        <p:spPr bwMode="auto">
          <a:xfrm>
            <a:off x="143471" y="5399473"/>
            <a:ext cx="2025286" cy="1132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050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 descr="http://farm8.staticflickr.com/7172/6691496421_6cdeb1c9d7_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583168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388" y="988890"/>
            <a:ext cx="8229600" cy="428748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1800" dirty="0">
                <a:solidFill>
                  <a:schemeClr val="bg1"/>
                </a:solidFill>
              </a:rPr>
              <a:t>http://</a:t>
            </a:r>
            <a:r>
              <a:rPr lang="en-US" sz="1800" dirty="0" err="1">
                <a:solidFill>
                  <a:schemeClr val="bg1"/>
                </a:solidFill>
              </a:rPr>
              <a:t>www.flickr.com</a:t>
            </a:r>
            <a:r>
              <a:rPr lang="en-US" sz="1800" dirty="0">
                <a:solidFill>
                  <a:schemeClr val="bg1"/>
                </a:solidFill>
              </a:rPr>
              <a:t>/photos/</a:t>
            </a:r>
            <a:r>
              <a:rPr lang="en-US" sz="1800" dirty="0" err="1">
                <a:solidFill>
                  <a:schemeClr val="bg1"/>
                </a:solidFill>
              </a:rPr>
              <a:t>idvsolutions</a:t>
            </a:r>
            <a:r>
              <a:rPr lang="en-US" sz="1800" dirty="0">
                <a:solidFill>
                  <a:schemeClr val="bg1"/>
                </a:solidFill>
              </a:rPr>
              <a:t>/6691496421/in/</a:t>
            </a:r>
            <a:r>
              <a:rPr lang="en-US" sz="1800" dirty="0" err="1">
                <a:solidFill>
                  <a:schemeClr val="bg1"/>
                </a:solidFill>
              </a:rPr>
              <a:t>photostream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99156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4520" y="-259080"/>
            <a:ext cx="11475720" cy="685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12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5332710"/>
          </a:xfrm>
        </p:spPr>
        <p:txBody>
          <a:bodyPr>
            <a:normAutofit fontScale="92500"/>
          </a:bodyPr>
          <a:lstStyle/>
          <a:p>
            <a:pPr lvl="0"/>
            <a:r>
              <a:rPr lang="en-US" dirty="0"/>
              <a:t>9:45am -</a:t>
            </a:r>
            <a:r>
              <a:rPr lang="en-US" dirty="0" smtClean="0"/>
              <a:t> </a:t>
            </a:r>
            <a:r>
              <a:rPr lang="en-US" dirty="0"/>
              <a:t>10:15am – What is GIS?</a:t>
            </a:r>
          </a:p>
          <a:p>
            <a:pPr lvl="0"/>
            <a:r>
              <a:rPr lang="en-US" dirty="0"/>
              <a:t>10:15am -</a:t>
            </a:r>
            <a:r>
              <a:rPr lang="en-US" dirty="0" smtClean="0"/>
              <a:t> </a:t>
            </a:r>
            <a:r>
              <a:rPr lang="en-US" dirty="0"/>
              <a:t>11:00am – </a:t>
            </a:r>
            <a:r>
              <a:rPr lang="en-US" dirty="0" err="1" smtClean="0"/>
              <a:t>Prac</a:t>
            </a:r>
            <a:r>
              <a:rPr lang="en-US" dirty="0" smtClean="0"/>
              <a:t>. </a:t>
            </a:r>
            <a:r>
              <a:rPr lang="en-US" dirty="0"/>
              <a:t>1 </a:t>
            </a:r>
            <a:r>
              <a:rPr lang="en-US" i="1" dirty="0"/>
              <a:t>Intro to QGIS </a:t>
            </a:r>
            <a:endParaRPr lang="en-US" dirty="0"/>
          </a:p>
          <a:p>
            <a:pPr lvl="0"/>
            <a:r>
              <a:rPr lang="en-US" dirty="0"/>
              <a:t>11:00am - 11:30am – Classification</a:t>
            </a:r>
          </a:p>
          <a:p>
            <a:pPr lvl="0"/>
            <a:r>
              <a:rPr lang="en-US" dirty="0"/>
              <a:t>11:45am - 12:30pm – </a:t>
            </a:r>
            <a:r>
              <a:rPr lang="en-US" dirty="0" err="1" smtClean="0"/>
              <a:t>Prac</a:t>
            </a:r>
            <a:r>
              <a:rPr lang="en-US" dirty="0" smtClean="0"/>
              <a:t>. </a:t>
            </a:r>
            <a:r>
              <a:rPr lang="en-US" dirty="0"/>
              <a:t>1 </a:t>
            </a:r>
            <a:r>
              <a:rPr lang="en-US" i="1" dirty="0"/>
              <a:t>Intro to </a:t>
            </a:r>
            <a:r>
              <a:rPr lang="en-US" i="1" dirty="0" smtClean="0"/>
              <a:t>QGIS</a:t>
            </a:r>
            <a:endParaRPr lang="en-US" dirty="0"/>
          </a:p>
          <a:p>
            <a:pPr lvl="0"/>
            <a:r>
              <a:rPr lang="en-US" i="1" dirty="0"/>
              <a:t>12:30pm </a:t>
            </a:r>
            <a:r>
              <a:rPr lang="en-US" dirty="0"/>
              <a:t>-</a:t>
            </a:r>
            <a:r>
              <a:rPr lang="en-US" i="1" dirty="0" smtClean="0"/>
              <a:t> </a:t>
            </a:r>
            <a:r>
              <a:rPr lang="en-US" i="1" dirty="0"/>
              <a:t>1:30pm – Lunch</a:t>
            </a:r>
            <a:endParaRPr lang="en-US" dirty="0"/>
          </a:p>
          <a:p>
            <a:pPr lvl="0"/>
            <a:r>
              <a:rPr lang="en-GB" dirty="0"/>
              <a:t>1:30pm </a:t>
            </a:r>
            <a:r>
              <a:rPr lang="en-US" dirty="0"/>
              <a:t>-</a:t>
            </a:r>
            <a:r>
              <a:rPr lang="en-GB" dirty="0" smtClean="0"/>
              <a:t> </a:t>
            </a:r>
            <a:r>
              <a:rPr lang="en-GB" dirty="0"/>
              <a:t>1:45pm – Recap and Map Design</a:t>
            </a:r>
            <a:endParaRPr lang="en-US" dirty="0"/>
          </a:p>
          <a:p>
            <a:pPr lvl="0"/>
            <a:r>
              <a:rPr lang="en-US" dirty="0"/>
              <a:t>1:45pm - 3:00pm – Practical 2 </a:t>
            </a:r>
            <a:r>
              <a:rPr lang="en-US" i="1" dirty="0"/>
              <a:t>Tiger Map </a:t>
            </a:r>
            <a:endParaRPr lang="en-US" dirty="0"/>
          </a:p>
          <a:p>
            <a:pPr lvl="0"/>
            <a:r>
              <a:rPr lang="en-US" i="1" dirty="0"/>
              <a:t>3:00pm </a:t>
            </a:r>
            <a:r>
              <a:rPr lang="en-US" dirty="0"/>
              <a:t>-</a:t>
            </a:r>
            <a:r>
              <a:rPr lang="en-US" i="1" dirty="0"/>
              <a:t> 3:15pm – Coffee</a:t>
            </a:r>
            <a:endParaRPr lang="en-US" dirty="0"/>
          </a:p>
          <a:p>
            <a:pPr lvl="0"/>
            <a:r>
              <a:rPr lang="en-US" dirty="0"/>
              <a:t>3:15pm - 4pm/4:30pm – Practical </a:t>
            </a:r>
            <a:r>
              <a:rPr lang="en-US" dirty="0" smtClean="0"/>
              <a:t>2 BYOD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270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ColorBrewer</a:t>
            </a:r>
            <a:r>
              <a:rPr lang="en-US" dirty="0" smtClean="0"/>
              <a:t> in QGIS</a:t>
            </a:r>
            <a:endParaRPr lang="en-US" dirty="0"/>
          </a:p>
        </p:txBody>
      </p:sp>
      <p:pic>
        <p:nvPicPr>
          <p:cNvPr id="4" name="Picture 3" descr="Screen Shot 2015-07-28 at 10.57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9468"/>
            <a:ext cx="3224545" cy="4731670"/>
          </a:xfrm>
          <a:prstGeom prst="rect">
            <a:avLst/>
          </a:prstGeom>
        </p:spPr>
      </p:pic>
      <p:pic>
        <p:nvPicPr>
          <p:cNvPr id="8" name="Picture 7" descr="Screen Shot 2015-07-28 at 10.57.47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42" t="4806" r="26295" b="27513"/>
          <a:stretch/>
        </p:blipFill>
        <p:spPr>
          <a:xfrm>
            <a:off x="5858715" y="1543718"/>
            <a:ext cx="3236633" cy="5314282"/>
          </a:xfrm>
          <a:prstGeom prst="rect">
            <a:avLst/>
          </a:prstGeom>
        </p:spPr>
      </p:pic>
      <p:pic>
        <p:nvPicPr>
          <p:cNvPr id="7" name="Picture 6" descr="Screen Shot 2015-07-28 at 10.57.3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036" y="1543718"/>
            <a:ext cx="2492536" cy="1694487"/>
          </a:xfrm>
          <a:prstGeom prst="rect">
            <a:avLst/>
          </a:prstGeom>
        </p:spPr>
      </p:pic>
      <p:pic>
        <p:nvPicPr>
          <p:cNvPr id="9" name="Picture 8" descr="Screen Shot 2015-07-28 at 10.58.55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57968"/>
            <a:ext cx="3733800" cy="571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472310"/>
            <a:ext cx="65756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anitagraser.com</a:t>
            </a:r>
            <a:r>
              <a:rPr lang="en-US" dirty="0"/>
              <a:t>/2010/08/29/</a:t>
            </a:r>
            <a:r>
              <a:rPr lang="en-US" dirty="0" err="1"/>
              <a:t>qgis</a:t>
            </a:r>
            <a:r>
              <a:rPr lang="en-US" dirty="0"/>
              <a:t>-meets-</a:t>
            </a:r>
            <a:r>
              <a:rPr lang="en-US" dirty="0" err="1"/>
              <a:t>colorbrewer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93163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about missing data?</a:t>
            </a:r>
          </a:p>
          <a:p>
            <a:r>
              <a:rPr lang="en-US" dirty="0" smtClean="0"/>
              <a:t>Null</a:t>
            </a:r>
            <a:r>
              <a:rPr lang="en-US" dirty="0" smtClean="0"/>
              <a:t>, 0, -</a:t>
            </a:r>
            <a:r>
              <a:rPr lang="en-US" dirty="0" smtClean="0"/>
              <a:t>9999</a:t>
            </a:r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67993"/>
              </p:ext>
            </p:extLst>
          </p:nvPr>
        </p:nvGraphicFramePr>
        <p:xfrm>
          <a:off x="1247440" y="3215087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Pop 2004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Pop 2011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Difference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Luxembourg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Switzerland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7382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France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59991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65653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5644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Korea Rep (South)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48142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/>
                        <a:t>NULL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/>
                        <a:t>NULL</a:t>
                      </a:r>
                      <a:endParaRPr lang="en-US" i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Cyprus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210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NULL is represented using: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-9999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349030"/>
              </p:ext>
            </p:extLst>
          </p:nvPr>
        </p:nvGraphicFramePr>
        <p:xfrm>
          <a:off x="2057400" y="4094480"/>
          <a:ext cx="66294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800"/>
                <a:gridCol w="1371600"/>
                <a:gridCol w="1390650"/>
                <a:gridCol w="16573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Pop 2004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Pop 2011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Difference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Luxembourg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75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Switzerland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7,382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8,014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632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France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59,991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65,653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5644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Korea Rep (South)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48,142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i="0" dirty="0" smtClean="0"/>
                        <a:t>-9,999</a:t>
                      </a:r>
                      <a:endParaRPr 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i="0" dirty="0" smtClean="0"/>
                        <a:t>58,141</a:t>
                      </a:r>
                      <a:endParaRPr lang="en-US" i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Cyprus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776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63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739316"/>
              </p:ext>
            </p:extLst>
          </p:nvPr>
        </p:nvGraphicFramePr>
        <p:xfrm>
          <a:off x="2057400" y="1417638"/>
          <a:ext cx="66294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800"/>
                <a:gridCol w="1356360"/>
                <a:gridCol w="1405890"/>
                <a:gridCol w="16573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Pop 2004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Pop 2011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Difference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Luxembourg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75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Switzerland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7,382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8014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632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France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59,991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65,653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5,644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Korea Rep (South)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48,142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i="0" dirty="0" smtClean="0"/>
                        <a:t>0</a:t>
                      </a:r>
                      <a:endParaRPr 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i="0" dirty="0" smtClean="0"/>
                        <a:t>-48,142</a:t>
                      </a:r>
                      <a:endParaRPr lang="en-US" i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Cyprus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776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63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755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New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Population</a:t>
            </a:r>
          </a:p>
          <a:p>
            <a:r>
              <a:rPr lang="en-US" dirty="0" smtClean="0"/>
              <a:t>Population change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Field Calculator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360" y="5253817"/>
            <a:ext cx="4671928" cy="5574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94" y="3983481"/>
            <a:ext cx="552406" cy="5524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906" y="1278045"/>
            <a:ext cx="2759374" cy="236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9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New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Population</a:t>
            </a:r>
          </a:p>
          <a:p>
            <a:r>
              <a:rPr lang="en-US" dirty="0" smtClean="0"/>
              <a:t>Population change</a:t>
            </a:r>
          </a:p>
          <a:p>
            <a:r>
              <a:rPr lang="en-US" b="1" dirty="0" smtClean="0"/>
              <a:t>Population change %</a:t>
            </a:r>
          </a:p>
          <a:p>
            <a:endParaRPr lang="en-US" dirty="0"/>
          </a:p>
          <a:p>
            <a:r>
              <a:rPr lang="en-US" dirty="0" smtClean="0"/>
              <a:t>Field Calculator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360" y="5253817"/>
            <a:ext cx="4671928" cy="5574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94" y="3983481"/>
            <a:ext cx="552406" cy="5524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906" y="1278045"/>
            <a:ext cx="2759374" cy="236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8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Saving Files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 descr="fi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10" y="1600200"/>
            <a:ext cx="6408412" cy="44379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03567" y="3917672"/>
            <a:ext cx="1186966" cy="2490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1178210" y="5066091"/>
            <a:ext cx="1480927" cy="947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091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5332710"/>
          </a:xfrm>
        </p:spPr>
        <p:txBody>
          <a:bodyPr>
            <a:normAutofit fontScale="92500"/>
          </a:bodyPr>
          <a:lstStyle/>
          <a:p>
            <a:pPr lvl="0"/>
            <a:r>
              <a:rPr lang="en-US" strike="sngStrike" dirty="0"/>
              <a:t>9:45am -</a:t>
            </a:r>
            <a:r>
              <a:rPr lang="en-US" strike="sngStrike" dirty="0" smtClean="0"/>
              <a:t> </a:t>
            </a:r>
            <a:r>
              <a:rPr lang="en-US" strike="sngStrike" dirty="0"/>
              <a:t>10:15am – What is GIS?</a:t>
            </a:r>
          </a:p>
          <a:p>
            <a:pPr lvl="0"/>
            <a:r>
              <a:rPr lang="en-US" strike="sngStrike" dirty="0"/>
              <a:t>10:15am -</a:t>
            </a:r>
            <a:r>
              <a:rPr lang="en-US" strike="sngStrike" dirty="0" smtClean="0"/>
              <a:t> </a:t>
            </a:r>
            <a:r>
              <a:rPr lang="en-US" strike="sngStrike" dirty="0"/>
              <a:t>11:00am – </a:t>
            </a:r>
            <a:r>
              <a:rPr lang="en-US" strike="sngStrike" dirty="0" err="1" smtClean="0"/>
              <a:t>Prac</a:t>
            </a:r>
            <a:r>
              <a:rPr lang="en-US" strike="sngStrike" dirty="0" smtClean="0"/>
              <a:t>. </a:t>
            </a:r>
            <a:r>
              <a:rPr lang="en-US" strike="sngStrike" dirty="0"/>
              <a:t>1 </a:t>
            </a:r>
            <a:r>
              <a:rPr lang="en-US" i="1" strike="sngStrike" dirty="0"/>
              <a:t>Intro to QGIS </a:t>
            </a:r>
            <a:endParaRPr lang="en-US" strike="sngStrike" dirty="0"/>
          </a:p>
          <a:p>
            <a:pPr lvl="0"/>
            <a:r>
              <a:rPr lang="en-US" strike="sngStrike" dirty="0"/>
              <a:t>11:00am - 11:30am – Classification</a:t>
            </a:r>
          </a:p>
          <a:p>
            <a:pPr lvl="0"/>
            <a:r>
              <a:rPr lang="en-US" dirty="0"/>
              <a:t>11:45am - 12:30pm – </a:t>
            </a:r>
            <a:r>
              <a:rPr lang="en-US" dirty="0" err="1" smtClean="0"/>
              <a:t>Prac</a:t>
            </a:r>
            <a:r>
              <a:rPr lang="en-US" dirty="0" smtClean="0"/>
              <a:t>. </a:t>
            </a:r>
            <a:r>
              <a:rPr lang="en-US" dirty="0"/>
              <a:t>1 </a:t>
            </a:r>
            <a:r>
              <a:rPr lang="en-US" i="1" dirty="0"/>
              <a:t>Intro to </a:t>
            </a:r>
            <a:r>
              <a:rPr lang="en-US" i="1" dirty="0" smtClean="0"/>
              <a:t>QGIS</a:t>
            </a:r>
            <a:endParaRPr lang="en-US" dirty="0"/>
          </a:p>
          <a:p>
            <a:pPr lvl="0"/>
            <a:r>
              <a:rPr lang="en-US" i="1" dirty="0"/>
              <a:t>12:30pm </a:t>
            </a:r>
            <a:r>
              <a:rPr lang="en-US" dirty="0"/>
              <a:t>-</a:t>
            </a:r>
            <a:r>
              <a:rPr lang="en-US" i="1" dirty="0" smtClean="0"/>
              <a:t> </a:t>
            </a:r>
            <a:r>
              <a:rPr lang="en-US" i="1" dirty="0"/>
              <a:t>1:30pm – Lunch</a:t>
            </a:r>
            <a:endParaRPr lang="en-US" dirty="0"/>
          </a:p>
          <a:p>
            <a:pPr lvl="0"/>
            <a:r>
              <a:rPr lang="en-GB" dirty="0"/>
              <a:t>1:30pm </a:t>
            </a:r>
            <a:r>
              <a:rPr lang="en-US" dirty="0"/>
              <a:t>-</a:t>
            </a:r>
            <a:r>
              <a:rPr lang="en-GB" dirty="0" smtClean="0"/>
              <a:t> </a:t>
            </a:r>
            <a:r>
              <a:rPr lang="en-GB" dirty="0"/>
              <a:t>1:45pm – Recap and Map Design</a:t>
            </a:r>
            <a:endParaRPr lang="en-US" dirty="0"/>
          </a:p>
          <a:p>
            <a:pPr lvl="0"/>
            <a:r>
              <a:rPr lang="en-US" dirty="0"/>
              <a:t>1:45pm - 3:00pm – Practical 2 </a:t>
            </a:r>
            <a:r>
              <a:rPr lang="en-US" i="1" dirty="0"/>
              <a:t>Tiger Map </a:t>
            </a:r>
            <a:endParaRPr lang="en-US" dirty="0"/>
          </a:p>
          <a:p>
            <a:pPr lvl="0"/>
            <a:r>
              <a:rPr lang="en-US" i="1" dirty="0"/>
              <a:t>3:00pm </a:t>
            </a:r>
            <a:r>
              <a:rPr lang="en-US" dirty="0"/>
              <a:t>-</a:t>
            </a:r>
            <a:r>
              <a:rPr lang="en-US" i="1" dirty="0"/>
              <a:t> 3:15pm – Coffee</a:t>
            </a:r>
            <a:endParaRPr lang="en-US" dirty="0"/>
          </a:p>
          <a:p>
            <a:pPr lvl="0"/>
            <a:r>
              <a:rPr lang="en-US" dirty="0"/>
              <a:t>3:15pm - 4pm/4:30pm – Practical </a:t>
            </a:r>
            <a:r>
              <a:rPr lang="en-US" dirty="0" smtClean="0"/>
              <a:t>2 BYOD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23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Continue Practical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101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Classifications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958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170" name="Picture 2" descr="C:\Users\nbearman\Dropbox\teaching\201415-liverpool\09-short-courses\practical\classes\world-countries-updated-excluded-equ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46" y="0"/>
            <a:ext cx="8779608" cy="4936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nbearman\Dropbox\teaching\201415-liverpool\09-short-courses\practical\classes\world-countries-updated-excluded-jenk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8173"/>
          <a:stretch/>
        </p:blipFill>
        <p:spPr bwMode="auto">
          <a:xfrm>
            <a:off x="24423" y="3821721"/>
            <a:ext cx="8674100" cy="3411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356337" y="782543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Equal Interval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2625482" y="369191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Jenks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363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0512"/>
            <a:ext cx="8229600" cy="4525963"/>
          </a:xfrm>
        </p:spPr>
        <p:txBody>
          <a:bodyPr/>
          <a:lstStyle/>
          <a:p>
            <a:r>
              <a:rPr lang="en-US" dirty="0" smtClean="0"/>
              <a:t>Turning (spatial) data into information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dirty="0" smtClean="0"/>
              <a:t>Using this information to answer questions</a:t>
            </a:r>
          </a:p>
          <a:p>
            <a:pPr lvl="1"/>
            <a:r>
              <a:rPr lang="en-US" dirty="0" smtClean="0"/>
              <a:t>How have housing conditions changed in the past ten years?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37" y="1974129"/>
            <a:ext cx="1540704" cy="15693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550223"/>
            <a:ext cx="9042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http://www.flickr.com/photos/dsleeter_2000/</a:t>
            </a:r>
            <a:r>
              <a:rPr lang="en-US" sz="1400" dirty="0" smtClean="0"/>
              <a:t>3097476532 &amp; ESRI Course “Teaching with GIS” </a:t>
            </a:r>
            <a:endParaRPr lang="en-US" sz="1400" dirty="0"/>
          </a:p>
        </p:txBody>
      </p:sp>
      <p:sp>
        <p:nvSpPr>
          <p:cNvPr id="9" name="Right Arrow 8"/>
          <p:cNvSpPr/>
          <p:nvPr/>
        </p:nvSpPr>
        <p:spPr>
          <a:xfrm>
            <a:off x="2753360" y="2479040"/>
            <a:ext cx="802640" cy="5384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/>
          <p:nvPr/>
        </p:nvPicPr>
        <p:blipFill rotWithShape="1">
          <a:blip r:embed="rId3" cstate="print"/>
          <a:srcRect t="29683"/>
          <a:stretch/>
        </p:blipFill>
        <p:spPr bwMode="auto">
          <a:xfrm>
            <a:off x="3810426" y="1946159"/>
            <a:ext cx="4345305" cy="1597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6546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Lunch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72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5332710"/>
          </a:xfrm>
        </p:spPr>
        <p:txBody>
          <a:bodyPr>
            <a:normAutofit fontScale="92500"/>
          </a:bodyPr>
          <a:lstStyle/>
          <a:p>
            <a:pPr lvl="0"/>
            <a:r>
              <a:rPr lang="en-US" strike="sngStrike" dirty="0"/>
              <a:t>9:45am -</a:t>
            </a:r>
            <a:r>
              <a:rPr lang="en-US" strike="sngStrike" dirty="0" smtClean="0"/>
              <a:t> </a:t>
            </a:r>
            <a:r>
              <a:rPr lang="en-US" strike="sngStrike" dirty="0"/>
              <a:t>10:15am – What is GIS?</a:t>
            </a:r>
          </a:p>
          <a:p>
            <a:pPr lvl="0"/>
            <a:r>
              <a:rPr lang="en-US" strike="sngStrike" dirty="0"/>
              <a:t>10:15am -</a:t>
            </a:r>
            <a:r>
              <a:rPr lang="en-US" strike="sngStrike" dirty="0" smtClean="0"/>
              <a:t> </a:t>
            </a:r>
            <a:r>
              <a:rPr lang="en-US" strike="sngStrike" dirty="0"/>
              <a:t>11:00am – </a:t>
            </a:r>
            <a:r>
              <a:rPr lang="en-US" strike="sngStrike" dirty="0" err="1" smtClean="0"/>
              <a:t>Prac</a:t>
            </a:r>
            <a:r>
              <a:rPr lang="en-US" strike="sngStrike" dirty="0" smtClean="0"/>
              <a:t>. </a:t>
            </a:r>
            <a:r>
              <a:rPr lang="en-US" strike="sngStrike" dirty="0"/>
              <a:t>1 </a:t>
            </a:r>
            <a:r>
              <a:rPr lang="en-US" i="1" strike="sngStrike" dirty="0"/>
              <a:t>Intro to QGIS </a:t>
            </a:r>
            <a:endParaRPr lang="en-US" strike="sngStrike" dirty="0"/>
          </a:p>
          <a:p>
            <a:pPr lvl="0"/>
            <a:r>
              <a:rPr lang="en-US" strike="sngStrike" dirty="0"/>
              <a:t>11:00am - 11:30am – Classification</a:t>
            </a:r>
          </a:p>
          <a:p>
            <a:pPr lvl="0"/>
            <a:r>
              <a:rPr lang="en-US" strike="sngStrike" dirty="0"/>
              <a:t>11:45am - 12:30pm – </a:t>
            </a:r>
            <a:r>
              <a:rPr lang="en-US" strike="sngStrike" dirty="0" err="1" smtClean="0"/>
              <a:t>Prac</a:t>
            </a:r>
            <a:r>
              <a:rPr lang="en-US" strike="sngStrike" dirty="0" smtClean="0"/>
              <a:t>. </a:t>
            </a:r>
            <a:r>
              <a:rPr lang="en-US" strike="sngStrike" dirty="0"/>
              <a:t>1 </a:t>
            </a:r>
            <a:r>
              <a:rPr lang="en-US" i="1" strike="sngStrike" dirty="0"/>
              <a:t>Intro to </a:t>
            </a:r>
            <a:r>
              <a:rPr lang="en-US" i="1" strike="sngStrike" dirty="0" smtClean="0"/>
              <a:t>QGIS</a:t>
            </a:r>
            <a:endParaRPr lang="en-US" strike="sngStrike" dirty="0"/>
          </a:p>
          <a:p>
            <a:pPr lvl="0"/>
            <a:r>
              <a:rPr lang="en-US" i="1" strike="sngStrike" dirty="0"/>
              <a:t>12:30pm </a:t>
            </a:r>
            <a:r>
              <a:rPr lang="en-US" strike="sngStrike" dirty="0"/>
              <a:t>-</a:t>
            </a:r>
            <a:r>
              <a:rPr lang="en-US" i="1" strike="sngStrike" dirty="0" smtClean="0"/>
              <a:t> </a:t>
            </a:r>
            <a:r>
              <a:rPr lang="en-US" i="1" strike="sngStrike" dirty="0"/>
              <a:t>1:30pm – Lunch</a:t>
            </a:r>
            <a:endParaRPr lang="en-US" strike="sngStrike" dirty="0"/>
          </a:p>
          <a:p>
            <a:pPr lvl="0"/>
            <a:r>
              <a:rPr lang="en-GB" dirty="0"/>
              <a:t>1:30pm </a:t>
            </a:r>
            <a:r>
              <a:rPr lang="en-US" dirty="0"/>
              <a:t>-</a:t>
            </a:r>
            <a:r>
              <a:rPr lang="en-GB" dirty="0" smtClean="0"/>
              <a:t> </a:t>
            </a:r>
            <a:r>
              <a:rPr lang="en-GB" dirty="0"/>
              <a:t>1:45pm </a:t>
            </a:r>
            <a:r>
              <a:rPr lang="en-GB" dirty="0" smtClean="0"/>
              <a:t>– Recap and Map </a:t>
            </a:r>
            <a:r>
              <a:rPr lang="en-GB" dirty="0"/>
              <a:t>Design</a:t>
            </a:r>
            <a:endParaRPr lang="en-US" dirty="0"/>
          </a:p>
          <a:p>
            <a:pPr lvl="0"/>
            <a:r>
              <a:rPr lang="en-US" dirty="0"/>
              <a:t>1:45pm - 3:00pm – Practical 2 </a:t>
            </a:r>
            <a:r>
              <a:rPr lang="en-US" i="1" dirty="0"/>
              <a:t>Tiger Map </a:t>
            </a:r>
            <a:endParaRPr lang="en-US" dirty="0"/>
          </a:p>
          <a:p>
            <a:pPr lvl="0"/>
            <a:r>
              <a:rPr lang="en-US" i="1" dirty="0"/>
              <a:t>3:00pm </a:t>
            </a:r>
            <a:r>
              <a:rPr lang="en-US" dirty="0"/>
              <a:t>-</a:t>
            </a:r>
            <a:r>
              <a:rPr lang="en-US" i="1" dirty="0"/>
              <a:t> 3:15pm – Coffee</a:t>
            </a:r>
            <a:endParaRPr lang="en-US" dirty="0"/>
          </a:p>
          <a:p>
            <a:pPr lvl="0"/>
            <a:r>
              <a:rPr lang="en-US" dirty="0"/>
              <a:t>3:15pm - 4pm/4:30pm – Practical </a:t>
            </a:r>
            <a:r>
              <a:rPr lang="en-US" dirty="0" smtClean="0"/>
              <a:t>2 BYOD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459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Country boundaries / sub-national boundaries</a:t>
            </a:r>
          </a:p>
          <a:p>
            <a:pPr lvl="1"/>
            <a:r>
              <a:rPr lang="en-US" dirty="0" smtClean="0">
                <a:hlinkClick r:id="rId2"/>
              </a:rPr>
              <a:t>www.gadm.org</a:t>
            </a:r>
            <a:endParaRPr lang="en-US" dirty="0" smtClean="0"/>
          </a:p>
          <a:p>
            <a:pPr lvl="1"/>
            <a:r>
              <a:rPr lang="en-US" dirty="0" err="1" smtClean="0"/>
              <a:t>EuroStat</a:t>
            </a:r>
            <a:endParaRPr lang="en-US" dirty="0" smtClean="0"/>
          </a:p>
          <a:p>
            <a:pPr lvl="1"/>
            <a:r>
              <a:rPr lang="en-US" dirty="0" smtClean="0"/>
              <a:t>Country spatial data service</a:t>
            </a:r>
          </a:p>
          <a:p>
            <a:pPr lvl="2"/>
            <a:r>
              <a:rPr lang="en-US" dirty="0" smtClean="0"/>
              <a:t>GB – Ordnance Survey</a:t>
            </a:r>
          </a:p>
          <a:p>
            <a:r>
              <a:rPr lang="en-US" dirty="0" smtClean="0"/>
              <a:t>Google Search – shapefile / GIS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5605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0083" y="0"/>
            <a:ext cx="10252341" cy="6972584"/>
          </a:xfrm>
        </p:spPr>
      </p:pic>
    </p:spTree>
    <p:extLst>
      <p:ext uri="{BB962C8B-B14F-4D97-AF65-F5344CB8AC3E}">
        <p14:creationId xmlns:p14="http://schemas.microsoft.com/office/powerpoint/2010/main" val="4473320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817" y="618566"/>
            <a:ext cx="9638652" cy="6555216"/>
          </a:xfrm>
        </p:spPr>
      </p:pic>
    </p:spTree>
    <p:extLst>
      <p:ext uri="{BB962C8B-B14F-4D97-AF65-F5344CB8AC3E}">
        <p14:creationId xmlns:p14="http://schemas.microsoft.com/office/powerpoint/2010/main" val="9040566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dirty="0" smtClean="0">
                <a:solidFill>
                  <a:schemeClr val="tx1"/>
                </a:solidFill>
              </a:rPr>
              <a:t>Vector and Raster data</a:t>
            </a:r>
          </a:p>
        </p:txBody>
      </p:sp>
      <p:pic>
        <p:nvPicPr>
          <p:cNvPr id="19459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37120" y="1795869"/>
            <a:ext cx="2674080" cy="4245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44321" y="3168333"/>
            <a:ext cx="2285280" cy="2279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1" name="TextBox 7"/>
          <p:cNvSpPr txBox="1">
            <a:spLocks noChangeArrowheads="1"/>
          </p:cNvSpPr>
          <p:nvPr/>
        </p:nvSpPr>
        <p:spPr bwMode="auto">
          <a:xfrm>
            <a:off x="849600" y="1273094"/>
            <a:ext cx="2924483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GB" sz="2200" dirty="0"/>
              <a:t>Points, Lines &amp; Polygons</a:t>
            </a:r>
          </a:p>
        </p:txBody>
      </p:sp>
      <p:pic>
        <p:nvPicPr>
          <p:cNvPr id="194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6" cstate="print"/>
          <a:srcRect/>
          <a:stretch>
            <a:fillRect/>
          </a:stretch>
        </p:blipFill>
        <p:spPr>
          <a:xfrm>
            <a:off x="4898880" y="1860675"/>
            <a:ext cx="2351520" cy="2346007"/>
          </a:xfrm>
        </p:spPr>
      </p:pic>
      <p:sp>
        <p:nvSpPr>
          <p:cNvPr id="19463" name="TextBox 9"/>
          <p:cNvSpPr txBox="1">
            <a:spLocks noChangeArrowheads="1"/>
          </p:cNvSpPr>
          <p:nvPr/>
        </p:nvSpPr>
        <p:spPr bwMode="auto">
          <a:xfrm>
            <a:off x="5486401" y="1273094"/>
            <a:ext cx="1406632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GB" sz="2200" dirty="0"/>
              <a:t>Grid Based</a:t>
            </a:r>
          </a:p>
        </p:txBody>
      </p:sp>
      <p:sp>
        <p:nvSpPr>
          <p:cNvPr id="19464" name="Rectangle 10"/>
          <p:cNvSpPr>
            <a:spLocks noChangeArrowheads="1"/>
          </p:cNvSpPr>
          <p:nvPr/>
        </p:nvSpPr>
        <p:spPr bwMode="auto">
          <a:xfrm>
            <a:off x="4507199" y="4997325"/>
            <a:ext cx="3722401" cy="1745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945" tIns="41473" rIns="82945" bIns="41473">
            <a:spAutoFit/>
          </a:bodyPr>
          <a:lstStyle/>
          <a:p>
            <a:pPr>
              <a:buFont typeface="Arial" charset="0"/>
              <a:buChar char="•"/>
            </a:pPr>
            <a:r>
              <a:rPr lang="en-GB">
                <a:solidFill>
                  <a:schemeClr val="tx1"/>
                </a:solidFill>
              </a:rPr>
              <a:t> Elevation</a:t>
            </a:r>
          </a:p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Temperature</a:t>
            </a:r>
          </a:p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Land cover</a:t>
            </a:r>
          </a:p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Population density</a:t>
            </a:r>
          </a:p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Light reflectance (in the form of satellite or aerial imagery)</a:t>
            </a:r>
          </a:p>
        </p:txBody>
      </p:sp>
      <p:sp>
        <p:nvSpPr>
          <p:cNvPr id="19465" name="Rectangle 11"/>
          <p:cNvSpPr>
            <a:spLocks noChangeArrowheads="1"/>
          </p:cNvSpPr>
          <p:nvPr/>
        </p:nvSpPr>
        <p:spPr bwMode="auto">
          <a:xfrm>
            <a:off x="260640" y="4997325"/>
            <a:ext cx="3263396" cy="1745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945" tIns="41473" rIns="82945" bIns="41473">
            <a:spAutoFit/>
          </a:bodyPr>
          <a:lstStyle/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Road networks</a:t>
            </a:r>
          </a:p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Rivers and lakes</a:t>
            </a:r>
          </a:p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Street addresses </a:t>
            </a:r>
            <a:r>
              <a:rPr lang="en-GB" dirty="0" smtClean="0">
                <a:solidFill>
                  <a:schemeClr val="tx1"/>
                </a:solidFill>
              </a:rPr>
              <a:t/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dirty="0" smtClean="0">
                <a:solidFill>
                  <a:schemeClr val="tx1"/>
                </a:solidFill>
              </a:rPr>
              <a:t>or </a:t>
            </a:r>
            <a:r>
              <a:rPr lang="en-GB" dirty="0">
                <a:solidFill>
                  <a:schemeClr val="tx1"/>
                </a:solidFill>
              </a:rPr>
              <a:t>postcodes</a:t>
            </a:r>
          </a:p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Administrative areas/boundaries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665720" y="330737"/>
            <a:ext cx="1632960" cy="718636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507199" y="338413"/>
            <a:ext cx="1746643" cy="718636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4473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1" grpId="0"/>
      <p:bldP spid="19463" grpId="0"/>
      <p:bldP spid="19464" grpId="0"/>
      <p:bldP spid="19465" grpId="0"/>
      <p:bldP spid="10" grpId="0" animBg="1"/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Shapefile Structure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 descr="fil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10" y="1600200"/>
            <a:ext cx="6408412" cy="443791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78210" y="5066091"/>
            <a:ext cx="1480927" cy="947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966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Tiger Conservation Map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By the end of this practical you will be able to:</a:t>
            </a:r>
          </a:p>
          <a:p>
            <a:pPr lvl="1"/>
            <a:r>
              <a:rPr lang="en-GB" dirty="0" smtClean="0"/>
              <a:t>Design and produce a publication quality map</a:t>
            </a:r>
          </a:p>
          <a:p>
            <a:pPr lvl="1"/>
            <a:r>
              <a:rPr lang="en-GB" dirty="0" smtClean="0"/>
              <a:t>Export the map as an image file</a:t>
            </a:r>
          </a:p>
          <a:p>
            <a:pPr lvl="1"/>
            <a:r>
              <a:rPr lang="en-GB" dirty="0" smtClean="0"/>
              <a:t>Understand how to include legends and scale bars.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198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TigerMa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485"/>
            <a:ext cx="9144000" cy="646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9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makes a good map?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33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0512"/>
            <a:ext cx="8229600" cy="4525963"/>
          </a:xfrm>
        </p:spPr>
        <p:txBody>
          <a:bodyPr/>
          <a:lstStyle/>
          <a:p>
            <a:r>
              <a:rPr lang="en-US" dirty="0" smtClean="0"/>
              <a:t>Turning (spatial) data into information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dirty="0" smtClean="0"/>
              <a:t>Using this information to answer questions</a:t>
            </a:r>
          </a:p>
          <a:p>
            <a:pPr lvl="1"/>
            <a:r>
              <a:rPr lang="en-US" dirty="0" smtClean="0"/>
              <a:t>How have housing conditions changed in the past ten years?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37" y="1974129"/>
            <a:ext cx="1540704" cy="15693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550223"/>
            <a:ext cx="9042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http://www.flickr.com/photos/dsleeter_2000/</a:t>
            </a:r>
            <a:r>
              <a:rPr lang="en-US" sz="1400" dirty="0" smtClean="0"/>
              <a:t>3097476532 &amp; ESRI Course “Teaching with GIS” </a:t>
            </a:r>
            <a:endParaRPr lang="en-US" sz="1400" dirty="0"/>
          </a:p>
        </p:txBody>
      </p:sp>
      <p:sp>
        <p:nvSpPr>
          <p:cNvPr id="9" name="Right Arrow 8"/>
          <p:cNvSpPr/>
          <p:nvPr/>
        </p:nvSpPr>
        <p:spPr>
          <a:xfrm>
            <a:off x="2753360" y="2479040"/>
            <a:ext cx="802640" cy="5384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/>
          <p:nvPr/>
        </p:nvPicPr>
        <p:blipFill rotWithShape="1">
          <a:blip r:embed="rId3" cstate="print"/>
          <a:srcRect t="29683"/>
          <a:stretch/>
        </p:blipFill>
        <p:spPr bwMode="auto">
          <a:xfrm>
            <a:off x="3810426" y="1946159"/>
            <a:ext cx="4345305" cy="1597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Screen Shot 2014-11-07 at 12.46.1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289" y="1285707"/>
            <a:ext cx="5608058" cy="440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5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Clear</a:t>
            </a:r>
          </a:p>
          <a:p>
            <a:r>
              <a:rPr lang="en-US" dirty="0" smtClean="0"/>
              <a:t>Title (caption), legend, scale bar, N arrow</a:t>
            </a:r>
          </a:p>
          <a:p>
            <a:r>
              <a:rPr lang="en-US" dirty="0" smtClean="0"/>
              <a:t>Data source</a:t>
            </a:r>
          </a:p>
          <a:p>
            <a:r>
              <a:rPr lang="en-US" dirty="0" smtClean="0"/>
              <a:t>Copyright / acknowledgements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5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TigerMa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485"/>
            <a:ext cx="9144000" cy="646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7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\\ufs01\user03\NBEARMAN\Documents\prac2\map-example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69" y="274637"/>
            <a:ext cx="8747022" cy="618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17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GB" i="1" dirty="0" smtClean="0"/>
          </a:p>
          <a:p>
            <a:pPr marL="0" indent="0" algn="ctr">
              <a:buNone/>
            </a:pPr>
            <a:endParaRPr lang="en-GB" i="1" dirty="0"/>
          </a:p>
          <a:p>
            <a:pPr marL="0" indent="0" algn="ctr">
              <a:buNone/>
            </a:pPr>
            <a:r>
              <a:rPr lang="en-GB" i="1" dirty="0" smtClean="0"/>
              <a:t>Tea </a:t>
            </a:r>
            <a:r>
              <a:rPr lang="en-GB" i="1" dirty="0"/>
              <a:t>&amp; Coffee</a:t>
            </a:r>
          </a:p>
          <a:p>
            <a:pPr marL="0" indent="0" algn="ctr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35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5332710"/>
          </a:xfrm>
        </p:spPr>
        <p:txBody>
          <a:bodyPr>
            <a:normAutofit fontScale="92500"/>
          </a:bodyPr>
          <a:lstStyle/>
          <a:p>
            <a:pPr lvl="0"/>
            <a:r>
              <a:rPr lang="en-US" strike="sngStrike" dirty="0"/>
              <a:t>9:45am -</a:t>
            </a:r>
            <a:r>
              <a:rPr lang="en-US" strike="sngStrike" dirty="0" smtClean="0"/>
              <a:t> </a:t>
            </a:r>
            <a:r>
              <a:rPr lang="en-US" strike="sngStrike" dirty="0"/>
              <a:t>10:15am – What is GIS?</a:t>
            </a:r>
          </a:p>
          <a:p>
            <a:pPr lvl="0"/>
            <a:r>
              <a:rPr lang="en-US" strike="sngStrike" dirty="0"/>
              <a:t>10:15am -</a:t>
            </a:r>
            <a:r>
              <a:rPr lang="en-US" strike="sngStrike" dirty="0" smtClean="0"/>
              <a:t> </a:t>
            </a:r>
            <a:r>
              <a:rPr lang="en-US" strike="sngStrike" dirty="0"/>
              <a:t>11:00am – </a:t>
            </a:r>
            <a:r>
              <a:rPr lang="en-US" strike="sngStrike" dirty="0" err="1" smtClean="0"/>
              <a:t>Prac</a:t>
            </a:r>
            <a:r>
              <a:rPr lang="en-US" strike="sngStrike" dirty="0" smtClean="0"/>
              <a:t>. </a:t>
            </a:r>
            <a:r>
              <a:rPr lang="en-US" strike="sngStrike" dirty="0"/>
              <a:t>1 </a:t>
            </a:r>
            <a:r>
              <a:rPr lang="en-US" i="1" strike="sngStrike" dirty="0"/>
              <a:t>Intro to QGIS </a:t>
            </a:r>
            <a:endParaRPr lang="en-US" strike="sngStrike" dirty="0"/>
          </a:p>
          <a:p>
            <a:pPr lvl="0"/>
            <a:r>
              <a:rPr lang="en-US" strike="sngStrike" dirty="0"/>
              <a:t>11:00am - 11:30am – Classification</a:t>
            </a:r>
          </a:p>
          <a:p>
            <a:pPr lvl="0"/>
            <a:r>
              <a:rPr lang="en-US" strike="sngStrike" dirty="0"/>
              <a:t>11:45am - 12:30pm – </a:t>
            </a:r>
            <a:r>
              <a:rPr lang="en-US" strike="sngStrike" dirty="0" err="1" smtClean="0"/>
              <a:t>Prac</a:t>
            </a:r>
            <a:r>
              <a:rPr lang="en-US" strike="sngStrike" dirty="0" smtClean="0"/>
              <a:t>. </a:t>
            </a:r>
            <a:r>
              <a:rPr lang="en-US" strike="sngStrike" dirty="0"/>
              <a:t>1 </a:t>
            </a:r>
            <a:r>
              <a:rPr lang="en-US" i="1" strike="sngStrike" dirty="0"/>
              <a:t>Intro to </a:t>
            </a:r>
            <a:r>
              <a:rPr lang="en-US" i="1" strike="sngStrike" dirty="0" smtClean="0"/>
              <a:t>QGIS</a:t>
            </a:r>
            <a:endParaRPr lang="en-US" strike="sngStrike" dirty="0"/>
          </a:p>
          <a:p>
            <a:pPr lvl="0"/>
            <a:r>
              <a:rPr lang="en-US" i="1" strike="sngStrike" dirty="0"/>
              <a:t>12:30pm </a:t>
            </a:r>
            <a:r>
              <a:rPr lang="en-US" strike="sngStrike" dirty="0"/>
              <a:t>-</a:t>
            </a:r>
            <a:r>
              <a:rPr lang="en-US" i="1" strike="sngStrike" dirty="0" smtClean="0"/>
              <a:t> </a:t>
            </a:r>
            <a:r>
              <a:rPr lang="en-US" i="1" strike="sngStrike" dirty="0"/>
              <a:t>1:30pm – Lunch</a:t>
            </a:r>
            <a:endParaRPr lang="en-US" strike="sngStrike" dirty="0"/>
          </a:p>
          <a:p>
            <a:pPr lvl="0"/>
            <a:r>
              <a:rPr lang="en-GB" strike="sngStrike" dirty="0"/>
              <a:t>1:30pm </a:t>
            </a:r>
            <a:r>
              <a:rPr lang="en-US" strike="sngStrike" dirty="0"/>
              <a:t>-</a:t>
            </a:r>
            <a:r>
              <a:rPr lang="en-GB" strike="sngStrike" dirty="0" smtClean="0"/>
              <a:t> </a:t>
            </a:r>
            <a:r>
              <a:rPr lang="en-GB" strike="sngStrike" dirty="0"/>
              <a:t>1:45pm – Recap and Map Design</a:t>
            </a:r>
            <a:endParaRPr lang="en-US" strike="sngStrike" dirty="0"/>
          </a:p>
          <a:p>
            <a:pPr lvl="0"/>
            <a:r>
              <a:rPr lang="en-US" strike="sngStrike" dirty="0"/>
              <a:t>1:45pm - 3:00pm – Practical 2 </a:t>
            </a:r>
            <a:r>
              <a:rPr lang="en-US" i="1" strike="sngStrike" dirty="0"/>
              <a:t>Tiger Map </a:t>
            </a:r>
            <a:endParaRPr lang="en-US" strike="sngStrike" dirty="0"/>
          </a:p>
          <a:p>
            <a:pPr lvl="0"/>
            <a:r>
              <a:rPr lang="en-US" i="1" dirty="0"/>
              <a:t>3:00pm </a:t>
            </a:r>
            <a:r>
              <a:rPr lang="en-US" dirty="0"/>
              <a:t>-</a:t>
            </a:r>
            <a:r>
              <a:rPr lang="en-US" i="1" dirty="0"/>
              <a:t> 3:15pm – Coffee</a:t>
            </a:r>
            <a:endParaRPr lang="en-US" dirty="0"/>
          </a:p>
          <a:p>
            <a:pPr lvl="0"/>
            <a:r>
              <a:rPr lang="en-US" dirty="0"/>
              <a:t>3:15pm - 4pm/4:30pm – Practical </a:t>
            </a:r>
            <a:r>
              <a:rPr lang="en-US" dirty="0" smtClean="0"/>
              <a:t>2 BYOD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895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3962"/>
            <a:ext cx="8229600" cy="5899354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Using your own data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Get it in to QGIS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Join it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Look at the attribute data and create new variables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Map it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Or </a:t>
            </a:r>
            <a:r>
              <a:rPr lang="en-US" dirty="0" smtClean="0"/>
              <a:t>use </a:t>
            </a:r>
            <a:r>
              <a:rPr lang="en-US" dirty="0" smtClean="0"/>
              <a:t>the Age Structure North West Data mentioned in Practical 2</a:t>
            </a:r>
          </a:p>
          <a:p>
            <a:pPr>
              <a:lnSpc>
                <a:spcPct val="120000"/>
              </a:lnSpc>
            </a:pPr>
            <a:r>
              <a:rPr lang="en-US" dirty="0"/>
              <a:t>I will come around on a 1-to-1 </a:t>
            </a:r>
            <a:r>
              <a:rPr lang="en-US" dirty="0" smtClean="0"/>
              <a:t>basis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14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Problems in 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8862"/>
            <a:ext cx="8229600" cy="4977301"/>
          </a:xfrm>
        </p:spPr>
        <p:txBody>
          <a:bodyPr/>
          <a:lstStyle/>
          <a:p>
            <a:r>
              <a:rPr lang="en-GB" dirty="0" smtClean="0"/>
              <a:t>Data availability</a:t>
            </a:r>
          </a:p>
          <a:p>
            <a:pPr lvl="1"/>
            <a:r>
              <a:rPr lang="en-GB" dirty="0" smtClean="0"/>
              <a:t>Google, other work</a:t>
            </a:r>
          </a:p>
          <a:p>
            <a:r>
              <a:rPr lang="en-GB" dirty="0" smtClean="0"/>
              <a:t>Losing work</a:t>
            </a:r>
          </a:p>
          <a:p>
            <a:pPr lvl="1"/>
            <a:r>
              <a:rPr lang="en-GB" dirty="0" smtClean="0"/>
              <a:t>Saving, backups, testing backups</a:t>
            </a:r>
          </a:p>
          <a:p>
            <a:r>
              <a:rPr lang="en-GB" dirty="0" smtClean="0"/>
              <a:t>Specific feature not working</a:t>
            </a:r>
          </a:p>
          <a:p>
            <a:pPr lvl="1"/>
            <a:r>
              <a:rPr lang="en-GB" dirty="0"/>
              <a:t>Restart and try again</a:t>
            </a:r>
          </a:p>
          <a:p>
            <a:pPr lvl="1"/>
            <a:r>
              <a:rPr lang="en-GB" dirty="0" smtClean="0"/>
              <a:t>Google, </a:t>
            </a:r>
            <a:r>
              <a:rPr lang="en-GB" dirty="0"/>
              <a:t>Stack Exchange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2200" dirty="0" smtClean="0"/>
              <a:t>(</a:t>
            </a:r>
            <a:r>
              <a:rPr lang="en-GB" sz="2200" dirty="0"/>
              <a:t>http://gis.stackexchange.com</a:t>
            </a:r>
            <a:r>
              <a:rPr lang="en-GB" sz="2200" dirty="0" smtClean="0"/>
              <a:t>/)</a:t>
            </a:r>
          </a:p>
          <a:p>
            <a:r>
              <a:rPr lang="en-GB" dirty="0" smtClean="0"/>
              <a:t>How do I do x in y?</a:t>
            </a:r>
          </a:p>
          <a:p>
            <a:pPr lvl="1"/>
            <a:r>
              <a:rPr lang="en-GB" dirty="0" smtClean="0"/>
              <a:t>Google, colleagues</a:t>
            </a:r>
            <a:endParaRPr lang="en-GB" dirty="0"/>
          </a:p>
        </p:txBody>
      </p:sp>
      <p:pic>
        <p:nvPicPr>
          <p:cNvPr id="4" name="Picture 3" descr="Screen Shot 2014-11-13 at 13.34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781" y="1334215"/>
            <a:ext cx="3458181" cy="1016801"/>
          </a:xfrm>
          <a:prstGeom prst="rect">
            <a:avLst/>
          </a:prstGeom>
        </p:spPr>
      </p:pic>
      <p:pic>
        <p:nvPicPr>
          <p:cNvPr id="6" name="Picture 5" descr="Screen Shot 2014-11-13 at 13.36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363" y="5462692"/>
            <a:ext cx="4122218" cy="66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8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Next Steps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9538"/>
            <a:ext cx="8229600" cy="4836625"/>
          </a:xfrm>
        </p:spPr>
        <p:txBody>
          <a:bodyPr/>
          <a:lstStyle/>
          <a:p>
            <a:r>
              <a:rPr lang="en-GB" dirty="0" smtClean="0"/>
              <a:t>QGIS Plugins</a:t>
            </a:r>
          </a:p>
          <a:p>
            <a:r>
              <a:rPr lang="en-GB" dirty="0" smtClean="0"/>
              <a:t>Other QGIS Courses</a:t>
            </a:r>
          </a:p>
          <a:p>
            <a:r>
              <a:rPr lang="en-GB" sz="2800" dirty="0"/>
              <a:t>http://docs.qgis.org/2.2/en/docs/training_manual</a:t>
            </a:r>
            <a:r>
              <a:rPr lang="en-GB" sz="2800" dirty="0" smtClean="0"/>
              <a:t>/</a:t>
            </a:r>
          </a:p>
          <a:p>
            <a:r>
              <a:rPr lang="en-GB" dirty="0" smtClean="0"/>
              <a:t>Other GIS:</a:t>
            </a:r>
          </a:p>
          <a:p>
            <a:pPr lvl="1"/>
            <a:r>
              <a:rPr lang="en-GB" dirty="0" smtClean="0"/>
              <a:t>ArcGIS &amp; R</a:t>
            </a:r>
          </a:p>
          <a:p>
            <a:r>
              <a:rPr lang="en-GB" dirty="0" smtClean="0"/>
              <a:t>Courses on analysis:</a:t>
            </a:r>
          </a:p>
          <a:p>
            <a:pPr lvl="1"/>
            <a:r>
              <a:rPr lang="en-GB" dirty="0" smtClean="0"/>
              <a:t>R &amp; Spatial Analysis (Liverpool)</a:t>
            </a:r>
          </a:p>
          <a:p>
            <a:pPr lvl="1"/>
            <a:r>
              <a:rPr lang="en-GB" dirty="0"/>
              <a:t>An Introduction to Spatial </a:t>
            </a:r>
            <a:r>
              <a:rPr lang="en-GB" dirty="0" err="1"/>
              <a:t>Microsimulation</a:t>
            </a:r>
            <a:r>
              <a:rPr lang="en-GB" dirty="0"/>
              <a:t> Using </a:t>
            </a:r>
            <a:r>
              <a:rPr lang="en-GB" dirty="0" smtClean="0"/>
              <a:t>R (Leeds)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260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Feedback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Feedback is really important for me</a:t>
            </a:r>
          </a:p>
          <a:p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bit.ly/1VrkHi4</a:t>
            </a:r>
            <a:r>
              <a:rPr lang="en-US" dirty="0" smtClean="0"/>
              <a:t> or</a:t>
            </a:r>
            <a:endParaRPr lang="en-US" dirty="0"/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://oxford.onlinesurveys.ac.uk/introduction-to-qgis-understanding-and-presenting-spatial</a:t>
            </a:r>
            <a:endParaRPr lang="en-US" dirty="0"/>
          </a:p>
          <a:p>
            <a:endParaRPr lang="en-GB" dirty="0" smtClean="0"/>
          </a:p>
          <a:p>
            <a:r>
              <a:rPr lang="en-GB" dirty="0" smtClean="0"/>
              <a:t>Or </a:t>
            </a:r>
            <a:r>
              <a:rPr lang="en-GB" dirty="0" smtClean="0"/>
              <a:t>email / phone / in person</a:t>
            </a:r>
          </a:p>
          <a:p>
            <a:pPr marL="0" indent="0" algn="ctr">
              <a:buNone/>
            </a:pPr>
            <a:endParaRPr lang="en-GB" i="1" dirty="0" smtClean="0"/>
          </a:p>
        </p:txBody>
      </p:sp>
    </p:spTree>
    <p:extLst>
      <p:ext uri="{BB962C8B-B14F-4D97-AF65-F5344CB8AC3E}">
        <p14:creationId xmlns:p14="http://schemas.microsoft.com/office/powerpoint/2010/main" val="254052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smtClean="0"/>
              <a:t>Types of questions a GIS can answer</a:t>
            </a:r>
            <a:endParaRPr lang="en-US" b="1" smtClean="0"/>
          </a:p>
        </p:txBody>
      </p:sp>
      <p:pic>
        <p:nvPicPr>
          <p:cNvPr id="23555" name="Picture 4" descr="Lecture1d-quest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0" y="1640532"/>
            <a:ext cx="9102911" cy="3953770"/>
          </a:xfrm>
        </p:spPr>
      </p:pic>
      <p:sp>
        <p:nvSpPr>
          <p:cNvPr id="23556" name="Text Box 6"/>
          <p:cNvSpPr txBox="1">
            <a:spLocks noChangeArrowheads="1"/>
          </p:cNvSpPr>
          <p:nvPr/>
        </p:nvSpPr>
        <p:spPr bwMode="auto">
          <a:xfrm>
            <a:off x="2843213" y="6533562"/>
            <a:ext cx="32400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5" rIns="91430" bIns="45715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400" dirty="0"/>
              <a:t>Source: </a:t>
            </a:r>
            <a:r>
              <a:rPr lang="en-GB" sz="1400" dirty="0" err="1"/>
              <a:t>Kraak</a:t>
            </a:r>
            <a:r>
              <a:rPr lang="en-GB" sz="1400" dirty="0"/>
              <a:t> &amp; </a:t>
            </a:r>
            <a:r>
              <a:rPr lang="en-GB" sz="1400" dirty="0" err="1"/>
              <a:t>Ormeling</a:t>
            </a:r>
            <a:r>
              <a:rPr lang="en-GB" sz="1400" dirty="0"/>
              <a:t> (2003) p.7.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9837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01" y="274638"/>
            <a:ext cx="8592998" cy="1143000"/>
          </a:xfrm>
        </p:spPr>
        <p:txBody>
          <a:bodyPr/>
          <a:lstStyle/>
          <a:p>
            <a:r>
              <a:rPr lang="en-US" dirty="0" smtClean="0"/>
              <a:t>GIS – </a:t>
            </a:r>
            <a:r>
              <a:rPr lang="en-US" sz="3600" dirty="0" smtClean="0"/>
              <a:t>Geographic Information Systems</a:t>
            </a:r>
            <a:endParaRPr lang="en-US" sz="36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48780"/>
            <a:ext cx="8229600" cy="452596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dirty="0" smtClean="0"/>
              <a:t>Almost all human activities and decisions involve an important </a:t>
            </a:r>
            <a:r>
              <a:rPr lang="en-US" sz="2800" b="1" dirty="0" smtClean="0"/>
              <a:t>geographic component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the ‘</a:t>
            </a:r>
            <a:r>
              <a:rPr lang="en-US" sz="2400" b="1" dirty="0" smtClean="0"/>
              <a:t>where</a:t>
            </a:r>
            <a:r>
              <a:rPr lang="en-US" sz="2400" dirty="0" smtClean="0"/>
              <a:t>?’</a:t>
            </a:r>
          </a:p>
          <a:p>
            <a:pPr marL="1828800" lvl="4" indent="0">
              <a:lnSpc>
                <a:spcPct val="90000"/>
              </a:lnSpc>
              <a:buNone/>
            </a:pPr>
            <a:endParaRPr lang="en-US" sz="1600" b="1" dirty="0" smtClean="0"/>
          </a:p>
          <a:p>
            <a:pPr>
              <a:lnSpc>
                <a:spcPct val="90000"/>
              </a:lnSpc>
            </a:pPr>
            <a:r>
              <a:rPr lang="en-US" sz="2800" dirty="0" smtClean="0"/>
              <a:t>Working with geographic information involves </a:t>
            </a:r>
            <a:r>
              <a:rPr lang="en-US" sz="2800" b="1" dirty="0" smtClean="0"/>
              <a:t>unique</a:t>
            </a:r>
            <a:r>
              <a:rPr lang="en-US" sz="2800" dirty="0" smtClean="0"/>
              <a:t>, </a:t>
            </a:r>
            <a:r>
              <a:rPr lang="en-US" sz="2800" b="1" dirty="0" smtClean="0"/>
              <a:t>complex</a:t>
            </a:r>
            <a:r>
              <a:rPr lang="en-US" sz="2800" dirty="0" smtClean="0"/>
              <a:t> and </a:t>
            </a:r>
            <a:r>
              <a:rPr lang="en-US" sz="2800" b="1" dirty="0" smtClean="0"/>
              <a:t>difficult</a:t>
            </a:r>
            <a:r>
              <a:rPr lang="en-US" sz="2800" dirty="0" smtClean="0"/>
              <a:t> </a:t>
            </a:r>
            <a:r>
              <a:rPr lang="en-US" sz="2800" b="1" dirty="0" smtClean="0"/>
              <a:t>choices</a:t>
            </a:r>
          </a:p>
          <a:p>
            <a:pPr lvl="3">
              <a:lnSpc>
                <a:spcPct val="90000"/>
              </a:lnSpc>
            </a:pPr>
            <a:endParaRPr lang="en-US" sz="1600" b="1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Why we need specialized software</a:t>
            </a:r>
          </a:p>
          <a:p>
            <a:pPr lvl="1"/>
            <a:r>
              <a:rPr lang="en-US" b="1" dirty="0" smtClean="0"/>
              <a:t>organize</a:t>
            </a:r>
            <a:r>
              <a:rPr lang="en-US" dirty="0" smtClean="0"/>
              <a:t> and </a:t>
            </a:r>
            <a:r>
              <a:rPr lang="en-US" b="1" dirty="0" smtClean="0"/>
              <a:t>store</a:t>
            </a:r>
          </a:p>
          <a:p>
            <a:pPr lvl="1"/>
            <a:r>
              <a:rPr lang="en-US" b="1" dirty="0" smtClean="0"/>
              <a:t>access</a:t>
            </a:r>
            <a:r>
              <a:rPr lang="en-US" dirty="0" smtClean="0"/>
              <a:t> and </a:t>
            </a:r>
            <a:r>
              <a:rPr lang="en-US" b="1" dirty="0" smtClean="0"/>
              <a:t>retrieve</a:t>
            </a:r>
          </a:p>
          <a:p>
            <a:pPr lvl="1"/>
            <a:r>
              <a:rPr lang="en-US" b="1" dirty="0" smtClean="0"/>
              <a:t>manipulate</a:t>
            </a:r>
            <a:r>
              <a:rPr lang="en-US" dirty="0" smtClean="0"/>
              <a:t> and </a:t>
            </a:r>
            <a:r>
              <a:rPr lang="en-US" b="1" dirty="0" smtClean="0"/>
              <a:t>synthesize</a:t>
            </a:r>
          </a:p>
          <a:p>
            <a:pPr lvl="1"/>
            <a:r>
              <a:rPr lang="en-US" dirty="0" smtClean="0"/>
              <a:t>apply to the solution of </a:t>
            </a:r>
            <a:r>
              <a:rPr lang="en-US" b="1" dirty="0" smtClean="0"/>
              <a:t>problems</a:t>
            </a:r>
          </a:p>
          <a:p>
            <a:pPr lvl="2"/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6346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8522</TotalTime>
  <Words>1751</Words>
  <Application>Microsoft Macintosh PowerPoint</Application>
  <PresentationFormat>On-screen Show (4:3)</PresentationFormat>
  <Paragraphs>510</Paragraphs>
  <Slides>79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79</vt:i4>
      </vt:variant>
    </vt:vector>
  </HeadingPairs>
  <TitlesOfParts>
    <vt:vector size="85" baseType="lpstr">
      <vt:lpstr>Calibri</vt:lpstr>
      <vt:lpstr>DejaVu Sans</vt:lpstr>
      <vt:lpstr>Verdana</vt:lpstr>
      <vt:lpstr>Arial</vt:lpstr>
      <vt:lpstr>2_Office Theme</vt:lpstr>
      <vt:lpstr>1_Office Theme</vt:lpstr>
      <vt:lpstr>PowerPoint Presentation</vt:lpstr>
      <vt:lpstr>Welcome</vt:lpstr>
      <vt:lpstr>What will you get from the course?</vt:lpstr>
      <vt:lpstr>What will you get from the course?</vt:lpstr>
      <vt:lpstr>Outline of the day</vt:lpstr>
      <vt:lpstr>What is GIS?</vt:lpstr>
      <vt:lpstr>What is GIS?</vt:lpstr>
      <vt:lpstr>Types of questions a GIS can answer</vt:lpstr>
      <vt:lpstr>GIS – Geographic Information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CDRC</vt:lpstr>
      <vt:lpstr>PowerPoint Presentation</vt:lpstr>
      <vt:lpstr>Other GIS software?</vt:lpstr>
      <vt:lpstr>PowerPoint Presentation</vt:lpstr>
      <vt:lpstr>Projections and  Coordinate Systems</vt:lpstr>
      <vt:lpstr>Projections</vt:lpstr>
      <vt:lpstr>Projections</vt:lpstr>
      <vt:lpstr>PowerPoint Presentation</vt:lpstr>
      <vt:lpstr>PowerPoint Presentation</vt:lpstr>
      <vt:lpstr>PowerPoint Presentation</vt:lpstr>
      <vt:lpstr>Projections etc. </vt:lpstr>
      <vt:lpstr>Mercator</vt:lpstr>
      <vt:lpstr>Why are Projections important?</vt:lpstr>
      <vt:lpstr>PowerPoint Presentation</vt:lpstr>
      <vt:lpstr>PowerPoint Presentation</vt:lpstr>
      <vt:lpstr>Why are Projections important?</vt:lpstr>
      <vt:lpstr>Coordinate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</vt:lpstr>
      <vt:lpstr>Classification</vt:lpstr>
      <vt:lpstr>Map Design: Classification</vt:lpstr>
      <vt:lpstr>PowerPoint Presentation</vt:lpstr>
      <vt:lpstr>PowerPoint Presentation</vt:lpstr>
      <vt:lpstr>Map Design: Classification</vt:lpstr>
      <vt:lpstr>Why is it important?</vt:lpstr>
      <vt:lpstr>Why is it important?</vt:lpstr>
      <vt:lpstr>PowerPoint Presentation</vt:lpstr>
      <vt:lpstr>PowerPoint Presentation</vt:lpstr>
      <vt:lpstr>ColorBrewer in QGIS</vt:lpstr>
      <vt:lpstr>NULL Values</vt:lpstr>
      <vt:lpstr>If NULL is represented using:</vt:lpstr>
      <vt:lpstr>Calculating New Values</vt:lpstr>
      <vt:lpstr>Calculating New Values</vt:lpstr>
      <vt:lpstr>Saving Files</vt:lpstr>
      <vt:lpstr>Outline of the day</vt:lpstr>
      <vt:lpstr>PowerPoint Presentation</vt:lpstr>
      <vt:lpstr>Classifications</vt:lpstr>
      <vt:lpstr>PowerPoint Presentation</vt:lpstr>
      <vt:lpstr>Lunch</vt:lpstr>
      <vt:lpstr>Outline of the day</vt:lpstr>
      <vt:lpstr>Spatial Data</vt:lpstr>
      <vt:lpstr>PowerPoint Presentation</vt:lpstr>
      <vt:lpstr>PowerPoint Presentation</vt:lpstr>
      <vt:lpstr>Vector and Raster data</vt:lpstr>
      <vt:lpstr>Shapefile Structure</vt:lpstr>
      <vt:lpstr>Tiger Conservation Map</vt:lpstr>
      <vt:lpstr>PowerPoint Presentation</vt:lpstr>
      <vt:lpstr>Map Design</vt:lpstr>
      <vt:lpstr>Map Design</vt:lpstr>
      <vt:lpstr>PowerPoint Presentation</vt:lpstr>
      <vt:lpstr>PowerPoint Presentation</vt:lpstr>
      <vt:lpstr>PowerPoint Presentation</vt:lpstr>
      <vt:lpstr>Outline of the day</vt:lpstr>
      <vt:lpstr>PowerPoint Presentation</vt:lpstr>
      <vt:lpstr>PowerPoint Presentation</vt:lpstr>
      <vt:lpstr>Common Problems in Mapping</vt:lpstr>
      <vt:lpstr>Next Steps</vt:lpstr>
      <vt:lpstr>Feedback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Nick Bearman</dc:creator>
  <cp:keywords/>
  <dc:description/>
  <cp:lastModifiedBy>Bearman, Nick</cp:lastModifiedBy>
  <cp:revision>141</cp:revision>
  <cp:lastPrinted>2015-09-30T14:08:34Z</cp:lastPrinted>
  <dcterms:created xsi:type="dcterms:W3CDTF">2014-07-02T09:19:05Z</dcterms:created>
  <dcterms:modified xsi:type="dcterms:W3CDTF">2015-10-01T12:11:06Z</dcterms:modified>
  <cp:category/>
</cp:coreProperties>
</file>